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60" r:id="rId5"/>
    <p:sldId id="261" r:id="rId6"/>
    <p:sldId id="287" r:id="rId7"/>
    <p:sldId id="262" r:id="rId8"/>
    <p:sldId id="259" r:id="rId9"/>
    <p:sldId id="263" r:id="rId10"/>
    <p:sldId id="264" r:id="rId11"/>
    <p:sldId id="277" r:id="rId12"/>
    <p:sldId id="265" r:id="rId13"/>
    <p:sldId id="266" r:id="rId14"/>
    <p:sldId id="268" r:id="rId15"/>
    <p:sldId id="267" r:id="rId16"/>
    <p:sldId id="269" r:id="rId17"/>
    <p:sldId id="271" r:id="rId18"/>
    <p:sldId id="270" r:id="rId19"/>
    <p:sldId id="272" r:id="rId20"/>
    <p:sldId id="273" r:id="rId21"/>
    <p:sldId id="274" r:id="rId22"/>
    <p:sldId id="275" r:id="rId23"/>
    <p:sldId id="280" r:id="rId24"/>
    <p:sldId id="279" r:id="rId25"/>
    <p:sldId id="278" r:id="rId26"/>
    <p:sldId id="276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63" autoAdjust="0"/>
  </p:normalViewPr>
  <p:slideViewPr>
    <p:cSldViewPr>
      <p:cViewPr varScale="1">
        <p:scale>
          <a:sx n="88" d="100"/>
          <a:sy n="88" d="100"/>
        </p:scale>
        <p:origin x="-166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7006-E2B9-4588-ABCC-C9BBCEA2C428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1E1DD-A036-43A2-95F7-A084517AA9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2425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4564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L1-L3: Bygninger 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L1-L3: Bygninger 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A+A1:</a:t>
            </a:r>
            <a:r>
              <a:rPr lang="da-DK" baseline="0" dirty="0" smtClean="0"/>
              <a:t> Villakvarter  -  B1-B7: Tæt-lav  -  C: Centerområdet  -  D1-D4: Offentlige formål – F1-F3: Grønne områder</a:t>
            </a:r>
          </a:p>
          <a:p>
            <a:r>
              <a:rPr lang="da-DK" baseline="0" dirty="0" smtClean="0"/>
              <a:t>L1-L3</a:t>
            </a:r>
            <a:r>
              <a:rPr lang="da-DK" baseline="0" smtClean="0"/>
              <a:t>: Bygninger </a:t>
            </a:r>
            <a:r>
              <a:rPr lang="da-DK" baseline="0" dirty="0" smtClean="0"/>
              <a:t>i landzone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E1DD-A036-43A2-95F7-A084517AA91F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DF76E-CFE9-48DE-9990-A3244A14F855}" type="datetime1">
              <a:rPr lang="da-DK" smtClean="0"/>
              <a:t>24-11-2015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739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5BB1-95D4-4392-8646-65469C62ECF8}" type="datetime1">
              <a:rPr lang="da-DK" smtClean="0"/>
              <a:t>24-11-2015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5348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1FCB2-56A1-4B84-AEDC-45083D84AD13}" type="datetime1">
              <a:rPr lang="da-DK" smtClean="0"/>
              <a:t>24-11-2015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055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548C-8825-4C29-9C92-379FFDC25743}" type="datetime1">
              <a:rPr lang="da-DK" smtClean="0"/>
              <a:t>24-11-2015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58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2CAF-FCDD-480D-B469-D7B06B6D4F6D}" type="datetime1">
              <a:rPr lang="da-DK" smtClean="0"/>
              <a:t>24-11-2015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68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326D-A68C-4609-A7B5-AFF672DD0511}" type="datetime1">
              <a:rPr lang="da-DK" smtClean="0"/>
              <a:t>24-11-2015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025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1F0C-F533-4C83-87F3-17E60B177E11}" type="datetime1">
              <a:rPr lang="da-DK" smtClean="0"/>
              <a:t>24-11-2015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818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4477-FBE1-4E3B-8750-E1690A9B7E21}" type="datetime1">
              <a:rPr lang="da-DK" smtClean="0"/>
              <a:t>24-11-2015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290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954-6D22-4A76-9234-860BF693FB46}" type="datetime1">
              <a:rPr lang="da-DK" smtClean="0"/>
              <a:t>24-11-2015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4128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9672-B172-4D0A-A5E7-D4A62EA0D667}" type="datetime1">
              <a:rPr lang="da-DK" smtClean="0"/>
              <a:t>24-11-2015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440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E25F-CE92-4E54-B106-FBE2E48F0C7E}" type="datetime1">
              <a:rPr lang="da-DK" smtClean="0"/>
              <a:t>24-11-2015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673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F26D2-3105-4E75-A822-A000F025EC2F}" type="datetime1">
              <a:rPr lang="da-DK" smtClean="0"/>
              <a:t>24-11-2015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smtClean="0"/>
              <a:t>Hareskovby Medborgerforening - 24. november 2015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2E86-392A-409B-B06F-7C481E7CB9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819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bme@furesoe.dk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6" t="17846" r="8848" b="20688"/>
          <a:stretch/>
        </p:blipFill>
        <p:spPr bwMode="auto">
          <a:xfrm>
            <a:off x="827584" y="201149"/>
            <a:ext cx="7480453" cy="614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3200" b="1" dirty="0" smtClean="0">
                <a:solidFill>
                  <a:srgbClr val="92D050"/>
                </a:solidFill>
              </a:rPr>
              <a:t>Gennemgang af forslag til</a:t>
            </a:r>
            <a:r>
              <a:rPr lang="da-DK" sz="4800" b="1" dirty="0" smtClean="0">
                <a:solidFill>
                  <a:srgbClr val="92D050"/>
                </a:solidFill>
              </a:rPr>
              <a:t/>
            </a:r>
            <a:br>
              <a:rPr lang="da-DK" sz="4800" b="1" dirty="0" smtClean="0">
                <a:solidFill>
                  <a:srgbClr val="92D050"/>
                </a:solidFill>
              </a:rPr>
            </a:br>
            <a:r>
              <a:rPr lang="da-DK" sz="4800" b="1" dirty="0" smtClean="0">
                <a:solidFill>
                  <a:srgbClr val="92D050"/>
                </a:solidFill>
              </a:rPr>
              <a:t>Ny lokalplan for Hareskovby</a:t>
            </a:r>
            <a:endParaRPr lang="da-DK" sz="4800" b="1" dirty="0">
              <a:solidFill>
                <a:srgbClr val="92D05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267744" y="6356350"/>
            <a:ext cx="4680520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6991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§2+3 Afgrænsning, status og anvendelse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17534" r="34907" b="31193"/>
          <a:stretch/>
        </p:blipFill>
        <p:spPr bwMode="auto">
          <a:xfrm>
            <a:off x="321125" y="1196752"/>
            <a:ext cx="3907729" cy="357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9" t="11079" r="34773" b="16761"/>
          <a:stretch/>
        </p:blipFill>
        <p:spPr bwMode="auto">
          <a:xfrm>
            <a:off x="4211961" y="1412776"/>
            <a:ext cx="391602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395536" y="4797152"/>
            <a:ext cx="3816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A+A1: 	Villakvarter  </a:t>
            </a:r>
            <a:r>
              <a:rPr lang="da-DK" dirty="0"/>
              <a:t>- 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B1-B7</a:t>
            </a:r>
            <a:r>
              <a:rPr lang="da-DK" dirty="0"/>
              <a:t>: </a:t>
            </a:r>
            <a:r>
              <a:rPr lang="da-DK" dirty="0" smtClean="0"/>
              <a:t>	Tæt-lav </a:t>
            </a:r>
            <a:br>
              <a:rPr lang="da-DK" dirty="0" smtClean="0"/>
            </a:br>
            <a:r>
              <a:rPr lang="da-DK" dirty="0" smtClean="0"/>
              <a:t>C</a:t>
            </a:r>
            <a:r>
              <a:rPr lang="da-DK" dirty="0"/>
              <a:t>: </a:t>
            </a:r>
            <a:r>
              <a:rPr lang="da-DK" dirty="0" smtClean="0"/>
              <a:t>	Center  </a:t>
            </a:r>
            <a:br>
              <a:rPr lang="da-DK" dirty="0" smtClean="0"/>
            </a:br>
            <a:r>
              <a:rPr lang="da-DK" dirty="0" smtClean="0"/>
              <a:t>D1-D4</a:t>
            </a:r>
            <a:r>
              <a:rPr lang="da-DK" dirty="0"/>
              <a:t>: </a:t>
            </a:r>
            <a:r>
              <a:rPr lang="da-DK" dirty="0" smtClean="0"/>
              <a:t>	Offentlige </a:t>
            </a:r>
            <a:r>
              <a:rPr lang="da-DK" dirty="0"/>
              <a:t>formål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F1-F3</a:t>
            </a:r>
            <a:r>
              <a:rPr lang="da-DK" dirty="0"/>
              <a:t>: </a:t>
            </a:r>
            <a:r>
              <a:rPr lang="da-DK" dirty="0" smtClean="0"/>
              <a:t>	Grønne områder </a:t>
            </a:r>
            <a:br>
              <a:rPr lang="da-DK" dirty="0" smtClean="0"/>
            </a:br>
            <a:r>
              <a:rPr lang="da-DK" dirty="0" smtClean="0"/>
              <a:t>L1-L3</a:t>
            </a:r>
            <a:r>
              <a:rPr lang="da-DK" dirty="0"/>
              <a:t>: </a:t>
            </a:r>
            <a:r>
              <a:rPr lang="da-DK" dirty="0" smtClean="0"/>
              <a:t>	Bygninger </a:t>
            </a:r>
            <a:r>
              <a:rPr lang="da-DK" dirty="0"/>
              <a:t>i landzone</a:t>
            </a:r>
          </a:p>
        </p:txBody>
      </p:sp>
    </p:spTree>
    <p:extLst>
      <p:ext uri="{BB962C8B-B14F-4D97-AF65-F5344CB8AC3E}">
        <p14:creationId xmlns:p14="http://schemas.microsoft.com/office/powerpoint/2010/main" val="31893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§3 Områdets anvendelse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sp>
        <p:nvSpPr>
          <p:cNvPr id="3" name="Rektangel 2"/>
          <p:cNvSpPr/>
          <p:nvPr/>
        </p:nvSpPr>
        <p:spPr>
          <a:xfrm>
            <a:off x="395535" y="1140127"/>
            <a:ext cx="38164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u="sng" dirty="0"/>
              <a:t>Delområde A og </a:t>
            </a:r>
            <a:r>
              <a:rPr lang="da-DK" u="sng" dirty="0" smtClean="0"/>
              <a:t>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Må </a:t>
            </a:r>
            <a:r>
              <a:rPr lang="da-DK" dirty="0"/>
              <a:t>kun anvendes til </a:t>
            </a:r>
            <a:r>
              <a:rPr lang="da-DK" dirty="0" smtClean="0">
                <a:solidFill>
                  <a:srgbClr val="0070C0"/>
                </a:solidFill>
              </a:rPr>
              <a:t>helårsbeboelse</a:t>
            </a:r>
            <a:r>
              <a:rPr lang="da-DK" dirty="0" smtClean="0"/>
              <a:t> og </a:t>
            </a:r>
            <a:r>
              <a:rPr lang="da-DK" dirty="0"/>
              <a:t>kun til åben lav boligbebyggelse.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Der må ikke indrettes eller etableres </a:t>
            </a:r>
            <a:r>
              <a:rPr lang="da-DK" dirty="0" smtClean="0"/>
              <a:t>mere end </a:t>
            </a:r>
            <a:r>
              <a:rPr lang="da-DK" dirty="0">
                <a:solidFill>
                  <a:srgbClr val="0070C0"/>
                </a:solidFill>
              </a:rPr>
              <a:t>én bolig</a:t>
            </a:r>
            <a:r>
              <a:rPr lang="da-DK" dirty="0"/>
              <a:t> på hver ejendom</a:t>
            </a:r>
            <a:r>
              <a:rPr lang="da-DK" dirty="0" smtClean="0"/>
              <a:t>.</a:t>
            </a:r>
          </a:p>
          <a:p>
            <a:endParaRPr lang="da-DK" dirty="0"/>
          </a:p>
          <a:p>
            <a:r>
              <a:rPr lang="da-DK" u="sng" dirty="0"/>
              <a:t>Delområde C</a:t>
            </a:r>
            <a:r>
              <a:rPr lang="da-DK" dirty="0"/>
              <a:t> 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Må </a:t>
            </a:r>
            <a:r>
              <a:rPr lang="da-DK" dirty="0"/>
              <a:t>kun anvendes til bolig- </a:t>
            </a:r>
            <a:r>
              <a:rPr lang="da-DK" dirty="0" smtClean="0"/>
              <a:t>og centerformål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På </a:t>
            </a:r>
            <a:r>
              <a:rPr lang="da-DK" dirty="0"/>
              <a:t>ejendomme, som er markeret </a:t>
            </a:r>
            <a:r>
              <a:rPr lang="da-DK" dirty="0" smtClean="0"/>
              <a:t>på </a:t>
            </a:r>
            <a:r>
              <a:rPr lang="da-DK" dirty="0"/>
              <a:t>kortbilag </a:t>
            </a:r>
            <a:r>
              <a:rPr lang="da-DK" dirty="0" smtClean="0"/>
              <a:t>5 må bebyggelsens </a:t>
            </a:r>
            <a:r>
              <a:rPr lang="da-DK" dirty="0">
                <a:solidFill>
                  <a:srgbClr val="0070C0"/>
                </a:solidFill>
              </a:rPr>
              <a:t>stueetage</a:t>
            </a:r>
            <a:r>
              <a:rPr lang="da-DK" dirty="0"/>
              <a:t> kun anvendes til </a:t>
            </a:r>
            <a:r>
              <a:rPr lang="da-DK" dirty="0" smtClean="0"/>
              <a:t>erhverv.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Det </a:t>
            </a:r>
            <a:r>
              <a:rPr lang="da-DK" dirty="0"/>
              <a:t>samlede areal til detailhandel inden </a:t>
            </a:r>
            <a:r>
              <a:rPr lang="da-DK" dirty="0" smtClean="0"/>
              <a:t>for delområde </a:t>
            </a:r>
            <a:r>
              <a:rPr lang="da-DK" dirty="0"/>
              <a:t>C må ikke overstige </a:t>
            </a:r>
            <a:r>
              <a:rPr lang="da-DK" dirty="0">
                <a:solidFill>
                  <a:srgbClr val="0070C0"/>
                </a:solidFill>
              </a:rPr>
              <a:t>1700 m²</a:t>
            </a:r>
            <a:r>
              <a:rPr lang="da-DK" dirty="0"/>
              <a:t>. 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Den enkelte </a:t>
            </a:r>
            <a:r>
              <a:rPr lang="da-DK" dirty="0"/>
              <a:t>butik må ikke have et større areal </a:t>
            </a:r>
            <a:r>
              <a:rPr lang="da-DK" dirty="0" smtClean="0"/>
              <a:t>end </a:t>
            </a:r>
            <a:r>
              <a:rPr lang="da-DK" dirty="0" smtClean="0">
                <a:solidFill>
                  <a:srgbClr val="0070C0"/>
                </a:solidFill>
              </a:rPr>
              <a:t>300 </a:t>
            </a:r>
            <a:r>
              <a:rPr lang="da-DK" dirty="0">
                <a:solidFill>
                  <a:srgbClr val="0070C0"/>
                </a:solidFill>
              </a:rPr>
              <a:t>m²</a:t>
            </a:r>
            <a:r>
              <a:rPr lang="da-DK" dirty="0" smtClean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6" t="8410" r="34705" b="8636"/>
          <a:stretch/>
        </p:blipFill>
        <p:spPr bwMode="auto">
          <a:xfrm rot="5400000">
            <a:off x="4976813" y="431901"/>
            <a:ext cx="3242444" cy="477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3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§4 Udstykning og lignende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a-DK" dirty="0" smtClean="0"/>
              <a:t>§4.1 Delområderne </a:t>
            </a:r>
            <a:r>
              <a:rPr lang="da-DK" dirty="0"/>
              <a:t>A og A1</a:t>
            </a:r>
          </a:p>
          <a:p>
            <a:r>
              <a:rPr lang="da-DK" dirty="0"/>
              <a:t>Inden for </a:t>
            </a:r>
            <a:r>
              <a:rPr lang="da-DK" dirty="0" smtClean="0"/>
              <a:t>… A </a:t>
            </a:r>
            <a:r>
              <a:rPr lang="da-DK" dirty="0"/>
              <a:t>og A1 må der </a:t>
            </a:r>
            <a:r>
              <a:rPr lang="da-DK" dirty="0" smtClean="0"/>
              <a:t>… kun </a:t>
            </a:r>
            <a:r>
              <a:rPr lang="da-DK" dirty="0"/>
              <a:t>etableres ejendomme</a:t>
            </a:r>
            <a:r>
              <a:rPr lang="da-DK" dirty="0" smtClean="0"/>
              <a:t>, </a:t>
            </a:r>
            <a:r>
              <a:rPr lang="da-DK" dirty="0"/>
              <a:t>der er mindst </a:t>
            </a:r>
            <a:r>
              <a:rPr lang="da-DK" dirty="0">
                <a:solidFill>
                  <a:srgbClr val="0070C0"/>
                </a:solidFill>
              </a:rPr>
              <a:t>1.000 m²</a:t>
            </a:r>
            <a:r>
              <a:rPr lang="da-DK" dirty="0" smtClean="0"/>
              <a:t>,  </a:t>
            </a:r>
            <a:br>
              <a:rPr lang="da-DK" dirty="0" smtClean="0"/>
            </a:br>
            <a:r>
              <a:rPr lang="da-DK" dirty="0" smtClean="0"/>
              <a:t>hvorpå der kan placeres et kvadrat på </a:t>
            </a:r>
            <a:r>
              <a:rPr lang="da-DK" dirty="0" smtClean="0">
                <a:solidFill>
                  <a:srgbClr val="0070C0"/>
                </a:solidFill>
              </a:rPr>
              <a:t>mindst 15x15 m</a:t>
            </a:r>
            <a:r>
              <a:rPr lang="da-DK" dirty="0" smtClean="0"/>
              <a:t>,</a:t>
            </a:r>
            <a:br>
              <a:rPr lang="da-DK" dirty="0" smtClean="0"/>
            </a:br>
            <a:r>
              <a:rPr lang="da-DK" dirty="0" smtClean="0"/>
              <a:t>hvoraf mindst 700 m² af grundens areal hverken er </a:t>
            </a:r>
            <a:r>
              <a:rPr lang="da-DK" dirty="0" err="1" smtClean="0">
                <a:solidFill>
                  <a:srgbClr val="0070C0"/>
                </a:solidFill>
              </a:rPr>
              <a:t>søareal</a:t>
            </a:r>
            <a:r>
              <a:rPr lang="da-DK" dirty="0" smtClean="0">
                <a:solidFill>
                  <a:srgbClr val="0070C0"/>
                </a:solidFill>
              </a:rPr>
              <a:t> </a:t>
            </a:r>
            <a:r>
              <a:rPr lang="da-DK" dirty="0" smtClean="0"/>
              <a:t>eller ”koteletben” smallere end 10 m.</a:t>
            </a:r>
            <a:br>
              <a:rPr lang="da-DK" dirty="0" smtClean="0"/>
            </a:b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§</a:t>
            </a:r>
            <a:r>
              <a:rPr lang="da-DK" dirty="0"/>
              <a:t>4.6 Delområde C</a:t>
            </a:r>
          </a:p>
          <a:p>
            <a:r>
              <a:rPr lang="da-DK" dirty="0"/>
              <a:t>Inden for delområde C må der </a:t>
            </a:r>
            <a:r>
              <a:rPr lang="da-DK" dirty="0" smtClean="0"/>
              <a:t>… kun etableres ejendomme, der </a:t>
            </a:r>
            <a:r>
              <a:rPr lang="da-DK" dirty="0"/>
              <a:t>er mindst </a:t>
            </a:r>
            <a:r>
              <a:rPr lang="da-DK" dirty="0">
                <a:solidFill>
                  <a:srgbClr val="0070C0"/>
                </a:solidFill>
              </a:rPr>
              <a:t>600 m²</a:t>
            </a:r>
            <a:r>
              <a:rPr lang="da-DK" dirty="0" smtClean="0"/>
              <a:t>, hvorpå </a:t>
            </a:r>
            <a:r>
              <a:rPr lang="da-DK" dirty="0"/>
              <a:t>der kan etableres et kvadrat </a:t>
            </a:r>
            <a:r>
              <a:rPr lang="da-DK" dirty="0" smtClean="0"/>
              <a:t>på </a:t>
            </a:r>
            <a:r>
              <a:rPr lang="da-DK" dirty="0" smtClean="0">
                <a:solidFill>
                  <a:srgbClr val="0070C0"/>
                </a:solidFill>
              </a:rPr>
              <a:t>mindst </a:t>
            </a:r>
            <a:r>
              <a:rPr lang="da-DK" dirty="0">
                <a:solidFill>
                  <a:srgbClr val="0070C0"/>
                </a:solidFill>
              </a:rPr>
              <a:t>15x15 m</a:t>
            </a:r>
            <a:r>
              <a:rPr lang="da-DK" dirty="0" smtClean="0"/>
              <a:t>.</a:t>
            </a:r>
            <a:br>
              <a:rPr lang="da-DK" dirty="0" smtClean="0"/>
            </a:b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§4.12 Delområde L2  (Skovens bygninger på Stationsvej)</a:t>
            </a:r>
            <a:endParaRPr lang="da-DK" dirty="0"/>
          </a:p>
          <a:p>
            <a:r>
              <a:rPr lang="da-DK" dirty="0"/>
              <a:t>Inden for delområde L2 må udstykning </a:t>
            </a:r>
            <a:r>
              <a:rPr lang="da-DK" dirty="0" smtClean="0"/>
              <a:t>… </a:t>
            </a:r>
            <a:r>
              <a:rPr lang="da-DK" dirty="0"/>
              <a:t>kun ske således, at der </a:t>
            </a:r>
            <a:r>
              <a:rPr lang="da-DK" dirty="0" smtClean="0"/>
              <a:t>ikke fremkommer </a:t>
            </a:r>
            <a:r>
              <a:rPr lang="da-DK" dirty="0"/>
              <a:t>ejendomme med et grundareal </a:t>
            </a:r>
            <a:r>
              <a:rPr lang="da-DK" dirty="0" smtClean="0"/>
              <a:t>på mindre </a:t>
            </a:r>
            <a:r>
              <a:rPr lang="da-DK" dirty="0"/>
              <a:t>end </a:t>
            </a:r>
            <a:r>
              <a:rPr lang="da-DK" dirty="0">
                <a:solidFill>
                  <a:srgbClr val="FF0000"/>
                </a:solidFill>
              </a:rPr>
              <a:t>500</a:t>
            </a:r>
            <a:r>
              <a:rPr lang="da-DK" dirty="0"/>
              <a:t> m².</a:t>
            </a:r>
          </a:p>
        </p:txBody>
      </p:sp>
    </p:spTree>
    <p:extLst>
      <p:ext uri="{BB962C8B-B14F-4D97-AF65-F5344CB8AC3E}">
        <p14:creationId xmlns:p14="http://schemas.microsoft.com/office/powerpoint/2010/main" val="21197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2" t="12216" r="35303" b="15966"/>
          <a:stretch/>
        </p:blipFill>
        <p:spPr bwMode="auto">
          <a:xfrm>
            <a:off x="5024362" y="2394064"/>
            <a:ext cx="2973093" cy="388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7" t="18371" r="34853" b="9722"/>
          <a:stretch/>
        </p:blipFill>
        <p:spPr bwMode="auto">
          <a:xfrm>
            <a:off x="2534349" y="2204864"/>
            <a:ext cx="2469698" cy="383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</a:t>
            </a:r>
            <a:r>
              <a:rPr lang="da-DK" sz="3600" b="1" dirty="0"/>
              <a:t>5</a:t>
            </a:r>
            <a:r>
              <a:rPr lang="da-DK" sz="3600" b="1" dirty="0" smtClean="0"/>
              <a:t> Vejforhold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12693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dirty="0" smtClean="0"/>
              <a:t>§</a:t>
            </a:r>
            <a:r>
              <a:rPr lang="da-DK" dirty="0"/>
              <a:t>5.1 </a:t>
            </a:r>
            <a:r>
              <a:rPr lang="da-DK" dirty="0" smtClean="0"/>
              <a:t>… </a:t>
            </a:r>
            <a:r>
              <a:rPr lang="da-DK" dirty="0" smtClean="0">
                <a:solidFill>
                  <a:srgbClr val="0070C0"/>
                </a:solidFill>
              </a:rPr>
              <a:t>Stiarealer</a:t>
            </a:r>
            <a:r>
              <a:rPr lang="da-DK" dirty="0" smtClean="0"/>
              <a:t> </a:t>
            </a:r>
            <a:r>
              <a:rPr lang="da-DK" dirty="0"/>
              <a:t>som vist på kortbilag 3 </a:t>
            </a:r>
            <a:r>
              <a:rPr lang="da-DK" dirty="0" smtClean="0"/>
              <a:t>… må </a:t>
            </a:r>
            <a:r>
              <a:rPr lang="da-DK" dirty="0"/>
              <a:t>kun anvendes til sti som angivet. Disse </a:t>
            </a:r>
            <a:r>
              <a:rPr lang="da-DK" dirty="0" smtClean="0"/>
              <a:t>stiarealers beliggenhed</a:t>
            </a:r>
            <a:r>
              <a:rPr lang="da-DK" dirty="0"/>
              <a:t>, forløb, terrænforhold </a:t>
            </a:r>
            <a:r>
              <a:rPr lang="da-DK" dirty="0" smtClean="0"/>
              <a:t>og udstrækning </a:t>
            </a:r>
            <a:r>
              <a:rPr lang="da-DK" dirty="0"/>
              <a:t>må ikke ændres</a:t>
            </a:r>
            <a:r>
              <a:rPr lang="da-DK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55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</a:t>
            </a:r>
            <a:r>
              <a:rPr lang="da-DK" sz="3600" b="1" dirty="0"/>
              <a:t>5</a:t>
            </a:r>
            <a:r>
              <a:rPr lang="da-DK" sz="3600" b="1" dirty="0" smtClean="0"/>
              <a:t> Vejforhold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196752"/>
            <a:ext cx="8291264" cy="54726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/>
              <a:t>§</a:t>
            </a:r>
            <a:r>
              <a:rPr lang="da-DK" dirty="0" smtClean="0"/>
              <a:t>5.3  </a:t>
            </a:r>
            <a:r>
              <a:rPr lang="da-DK" b="1" dirty="0" smtClean="0">
                <a:solidFill>
                  <a:srgbClr val="00B0F0"/>
                </a:solidFill>
              </a:rPr>
              <a:t>Fortovet </a:t>
            </a:r>
            <a:r>
              <a:rPr lang="da-DK" b="1" dirty="0">
                <a:solidFill>
                  <a:srgbClr val="00B0F0"/>
                </a:solidFill>
              </a:rPr>
              <a:t>på den sydlige side af Gammel </a:t>
            </a:r>
            <a:r>
              <a:rPr lang="da-DK" b="1" dirty="0" smtClean="0">
                <a:solidFill>
                  <a:srgbClr val="00B0F0"/>
                </a:solidFill>
              </a:rPr>
              <a:t>Hareskovvej</a:t>
            </a:r>
            <a:r>
              <a:rPr lang="da-DK" b="1" dirty="0" smtClean="0"/>
              <a:t> </a:t>
            </a:r>
            <a:r>
              <a:rPr lang="da-DK" dirty="0" smtClean="0"/>
              <a:t>skal </a:t>
            </a:r>
            <a:r>
              <a:rPr lang="da-DK" dirty="0"/>
              <a:t>anlægges med 62,5 x 80 cm </a:t>
            </a:r>
            <a:r>
              <a:rPr lang="da-DK" dirty="0" smtClean="0"/>
              <a:t>store grå </a:t>
            </a:r>
            <a:r>
              <a:rPr lang="da-DK" dirty="0"/>
              <a:t>betonfliser i kombination med </a:t>
            </a:r>
            <a:r>
              <a:rPr lang="da-DK" dirty="0" smtClean="0"/>
              <a:t>chaussesten af </a:t>
            </a:r>
            <a:r>
              <a:rPr lang="da-DK" dirty="0"/>
              <a:t>granit. Arealer </a:t>
            </a:r>
            <a:r>
              <a:rPr lang="da-DK" dirty="0" smtClean="0"/>
              <a:t>mellem fortovsfliser </a:t>
            </a:r>
            <a:r>
              <a:rPr lang="da-DK" dirty="0"/>
              <a:t>og </a:t>
            </a:r>
            <a:r>
              <a:rPr lang="da-DK" dirty="0" smtClean="0"/>
              <a:t>skel mod </a:t>
            </a:r>
            <a:r>
              <a:rPr lang="da-DK" dirty="0"/>
              <a:t>ejendomme må tillige anlægges </a:t>
            </a:r>
            <a:r>
              <a:rPr lang="da-DK" dirty="0" smtClean="0"/>
              <a:t>med stigrus</a:t>
            </a:r>
            <a:r>
              <a:rPr lang="da-DK" dirty="0"/>
              <a:t>. </a:t>
            </a:r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b="1" dirty="0" smtClean="0">
                <a:solidFill>
                  <a:srgbClr val="00B0F0"/>
                </a:solidFill>
              </a:rPr>
              <a:t>Overkørsler </a:t>
            </a:r>
            <a:r>
              <a:rPr lang="da-DK" b="1" dirty="0">
                <a:solidFill>
                  <a:srgbClr val="00B0F0"/>
                </a:solidFill>
              </a:rPr>
              <a:t>på den sydlige side </a:t>
            </a:r>
            <a:r>
              <a:rPr lang="da-DK" b="1" dirty="0" smtClean="0">
                <a:solidFill>
                  <a:srgbClr val="00B0F0"/>
                </a:solidFill>
              </a:rPr>
              <a:t>af Gammel </a:t>
            </a:r>
            <a:r>
              <a:rPr lang="da-DK" b="1" dirty="0">
                <a:solidFill>
                  <a:srgbClr val="00B0F0"/>
                </a:solidFill>
              </a:rPr>
              <a:t>Hareskovvej </a:t>
            </a:r>
            <a:r>
              <a:rPr lang="da-DK" dirty="0"/>
              <a:t>må kun anlægges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med 62,5 </a:t>
            </a:r>
            <a:r>
              <a:rPr lang="da-DK" dirty="0"/>
              <a:t>x 80 cm </a:t>
            </a:r>
            <a:r>
              <a:rPr lang="da-DK" dirty="0" smtClean="0"/>
              <a:t>grå </a:t>
            </a:r>
            <a:br>
              <a:rPr lang="da-DK" dirty="0" smtClean="0"/>
            </a:br>
            <a:r>
              <a:rPr lang="da-DK" dirty="0" smtClean="0"/>
              <a:t>kørebanefliser </a:t>
            </a:r>
            <a:r>
              <a:rPr lang="da-DK" dirty="0"/>
              <a:t>af beton,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granit-chaussesten</a:t>
            </a:r>
            <a:r>
              <a:rPr lang="da-DK" dirty="0"/>
              <a:t>,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granitbrosten </a:t>
            </a:r>
            <a:r>
              <a:rPr lang="da-DK" dirty="0"/>
              <a:t>eller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kombinationer heraf</a:t>
            </a:r>
            <a:r>
              <a:rPr lang="da-DK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4" t="37727" r="28512" b="44036"/>
          <a:stretch/>
        </p:blipFill>
        <p:spPr bwMode="auto">
          <a:xfrm>
            <a:off x="5436096" y="3984018"/>
            <a:ext cx="3596070" cy="284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</a:t>
            </a:r>
            <a:r>
              <a:rPr lang="da-DK" sz="3600" b="1" dirty="0"/>
              <a:t>5</a:t>
            </a:r>
            <a:r>
              <a:rPr lang="da-DK" sz="3600" b="1" dirty="0" smtClean="0"/>
              <a:t> Vejforhold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a-DK" dirty="0" smtClean="0"/>
              <a:t>§5.3  Inden </a:t>
            </a:r>
            <a:r>
              <a:rPr lang="da-DK" dirty="0"/>
              <a:t>for lokalplanområdet må </a:t>
            </a:r>
            <a:r>
              <a:rPr lang="da-DK" b="1" dirty="0">
                <a:solidFill>
                  <a:srgbClr val="00B0F0"/>
                </a:solidFill>
              </a:rPr>
              <a:t>fortove</a:t>
            </a:r>
            <a:r>
              <a:rPr lang="da-DK" dirty="0"/>
              <a:t> </a:t>
            </a:r>
            <a:r>
              <a:rPr lang="da-DK" dirty="0" smtClean="0"/>
              <a:t>og </a:t>
            </a:r>
            <a:r>
              <a:rPr lang="da-DK" b="1" dirty="0" smtClean="0">
                <a:solidFill>
                  <a:srgbClr val="00B0F0"/>
                </a:solidFill>
              </a:rPr>
              <a:t>overkørsler</a:t>
            </a:r>
            <a:r>
              <a:rPr lang="da-DK" dirty="0" smtClean="0">
                <a:solidFill>
                  <a:srgbClr val="00B0F0"/>
                </a:solidFill>
              </a:rPr>
              <a:t> </a:t>
            </a:r>
            <a:r>
              <a:rPr lang="da-DK" dirty="0"/>
              <a:t>kun anlægges med </a:t>
            </a:r>
            <a:r>
              <a:rPr lang="da-DK" dirty="0">
                <a:solidFill>
                  <a:srgbClr val="00B0F0"/>
                </a:solidFill>
              </a:rPr>
              <a:t>betonfliser</a:t>
            </a:r>
            <a:r>
              <a:rPr lang="da-DK" dirty="0" smtClean="0">
                <a:solidFill>
                  <a:srgbClr val="00B0F0"/>
                </a:solidFill>
              </a:rPr>
              <a:t>, granitbrosten</a:t>
            </a:r>
            <a:r>
              <a:rPr lang="da-DK" dirty="0">
                <a:solidFill>
                  <a:srgbClr val="00B0F0"/>
                </a:solidFill>
              </a:rPr>
              <a:t>, granit-chaussesten eller </a:t>
            </a:r>
            <a:r>
              <a:rPr lang="da-DK" dirty="0" smtClean="0">
                <a:solidFill>
                  <a:srgbClr val="00B0F0"/>
                </a:solidFill>
              </a:rPr>
              <a:t>som kombinationer </a:t>
            </a:r>
            <a:r>
              <a:rPr lang="da-DK" dirty="0">
                <a:solidFill>
                  <a:srgbClr val="00B0F0"/>
                </a:solidFill>
              </a:rPr>
              <a:t>heraf</a:t>
            </a:r>
            <a:r>
              <a:rPr lang="da-DK" dirty="0"/>
              <a:t>. </a:t>
            </a:r>
            <a:r>
              <a:rPr lang="da-DK" dirty="0" smtClean="0"/>
              <a:t>Fortove </a:t>
            </a:r>
            <a:r>
              <a:rPr lang="da-DK" dirty="0"/>
              <a:t>må </a:t>
            </a:r>
            <a:r>
              <a:rPr lang="da-DK" dirty="0" smtClean="0"/>
              <a:t>endvidere anlægges </a:t>
            </a:r>
            <a:r>
              <a:rPr lang="da-DK" dirty="0"/>
              <a:t>med hårdt komprimeret </a:t>
            </a:r>
            <a:r>
              <a:rPr lang="da-DK" dirty="0">
                <a:solidFill>
                  <a:srgbClr val="00B0F0"/>
                </a:solidFill>
              </a:rPr>
              <a:t>grus</a:t>
            </a:r>
            <a:r>
              <a:rPr lang="da-DK" dirty="0"/>
              <a:t> med </a:t>
            </a:r>
            <a:r>
              <a:rPr lang="da-DK" dirty="0" smtClean="0"/>
              <a:t>en fraktion </a:t>
            </a:r>
            <a:r>
              <a:rPr lang="da-DK" dirty="0"/>
              <a:t>på mellem 0-8 mm i en tykkelse </a:t>
            </a:r>
            <a:r>
              <a:rPr lang="da-DK" dirty="0" smtClean="0"/>
              <a:t>på minimum </a:t>
            </a:r>
            <a:r>
              <a:rPr lang="da-DK" dirty="0"/>
              <a:t>5 cm, jf. dog § 5.4 </a:t>
            </a:r>
            <a:r>
              <a:rPr lang="da-DK" dirty="0" smtClean="0"/>
              <a:t>vedr. Gl. Hareskovvej</a:t>
            </a:r>
            <a:br>
              <a:rPr lang="da-DK" dirty="0" smtClean="0"/>
            </a:br>
            <a:endParaRPr lang="da-DK" dirty="0" smtClean="0"/>
          </a:p>
          <a:p>
            <a:pPr marL="0" indent="0">
              <a:buNone/>
            </a:pPr>
            <a:r>
              <a:rPr lang="da-DK" b="1" dirty="0" smtClean="0">
                <a:solidFill>
                  <a:srgbClr val="00B0F0"/>
                </a:solidFill>
              </a:rPr>
              <a:t>Kantsten</a:t>
            </a:r>
            <a:r>
              <a:rPr lang="da-DK" dirty="0" smtClean="0">
                <a:solidFill>
                  <a:srgbClr val="00B0F0"/>
                </a:solidFill>
              </a:rPr>
              <a:t> </a:t>
            </a:r>
            <a:r>
              <a:rPr lang="da-DK" dirty="0"/>
              <a:t>må kun udføres med </a:t>
            </a:r>
            <a:r>
              <a:rPr lang="da-DK" dirty="0" smtClean="0">
                <a:solidFill>
                  <a:srgbClr val="00B0F0"/>
                </a:solidFill>
              </a:rPr>
              <a:t>granitkantsten eller </a:t>
            </a:r>
            <a:r>
              <a:rPr lang="da-DK" dirty="0">
                <a:solidFill>
                  <a:srgbClr val="00B0F0"/>
                </a:solidFill>
              </a:rPr>
              <a:t>brosten</a:t>
            </a:r>
            <a:r>
              <a:rPr lang="da-DK" dirty="0" smtClean="0"/>
              <a:t>.</a:t>
            </a:r>
            <a:br>
              <a:rPr lang="da-DK" dirty="0" smtClean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Vejarealer, der ikke er anlagt som kørebane </a:t>
            </a:r>
            <a:r>
              <a:rPr lang="da-DK" dirty="0" smtClean="0"/>
              <a:t>eller fortov </a:t>
            </a:r>
            <a:r>
              <a:rPr lang="da-DK" dirty="0"/>
              <a:t>(rabatter og lignende), må </a:t>
            </a:r>
            <a:r>
              <a:rPr lang="da-DK" dirty="0" smtClean="0"/>
              <a:t>desuden fremtræde som </a:t>
            </a:r>
            <a:r>
              <a:rPr lang="da-DK" dirty="0" smtClean="0">
                <a:solidFill>
                  <a:srgbClr val="00B0F0"/>
                </a:solidFill>
              </a:rPr>
              <a:t>ubefæstede </a:t>
            </a:r>
            <a:r>
              <a:rPr lang="da-DK" dirty="0">
                <a:solidFill>
                  <a:srgbClr val="00B0F0"/>
                </a:solidFill>
              </a:rPr>
              <a:t>arealer med </a:t>
            </a:r>
            <a:r>
              <a:rPr lang="da-DK" dirty="0" smtClean="0">
                <a:solidFill>
                  <a:srgbClr val="00B0F0"/>
                </a:solidFill>
              </a:rPr>
              <a:t>græs eller </a:t>
            </a:r>
            <a:r>
              <a:rPr lang="da-DK" dirty="0">
                <a:solidFill>
                  <a:srgbClr val="00B0F0"/>
                </a:solidFill>
              </a:rPr>
              <a:t>anden beplantning</a:t>
            </a:r>
            <a:r>
              <a:rPr lang="da-DK" dirty="0" smtClean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754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</a:t>
            </a:r>
            <a:r>
              <a:rPr lang="da-DK" sz="3600" b="1" dirty="0"/>
              <a:t>5</a:t>
            </a:r>
            <a:r>
              <a:rPr lang="da-DK" sz="3600" b="1" dirty="0" smtClean="0"/>
              <a:t> Vejforhold og §6 Ledningsanlæg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24744"/>
            <a:ext cx="8579296" cy="54726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§5.5  Parkering</a:t>
            </a:r>
          </a:p>
          <a:p>
            <a:pPr marL="0" indent="0">
              <a:buNone/>
            </a:pPr>
            <a:r>
              <a:rPr lang="da-DK" dirty="0"/>
              <a:t>Generelt: </a:t>
            </a:r>
            <a:r>
              <a:rPr lang="da-DK" dirty="0" smtClean="0"/>
              <a:t>To </a:t>
            </a:r>
            <a:r>
              <a:rPr lang="da-DK" dirty="0"/>
              <a:t>bilparkeringspladser til hver bolig.</a:t>
            </a:r>
          </a:p>
          <a:p>
            <a:pPr marL="0" indent="0">
              <a:buNone/>
            </a:pPr>
            <a:r>
              <a:rPr lang="da-DK" dirty="0" smtClean="0"/>
              <a:t>Daginstitution: 4 bil-pladser </a:t>
            </a:r>
            <a:r>
              <a:rPr lang="da-DK" dirty="0"/>
              <a:t>pr. 20 </a:t>
            </a:r>
            <a:r>
              <a:rPr lang="da-DK" dirty="0" err="1" smtClean="0"/>
              <a:t>inst.pladser</a:t>
            </a: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§6.1 </a:t>
            </a:r>
          </a:p>
          <a:p>
            <a:pPr marL="0" indent="0">
              <a:buNone/>
            </a:pPr>
            <a:r>
              <a:rPr lang="da-DK" dirty="0" smtClean="0"/>
              <a:t>Ledningsanlæg </a:t>
            </a:r>
            <a:r>
              <a:rPr lang="da-DK" dirty="0"/>
              <a:t>må kun fremføres som </a:t>
            </a:r>
            <a:r>
              <a:rPr lang="da-DK" dirty="0" smtClean="0"/>
              <a:t>jordkabler</a:t>
            </a:r>
          </a:p>
        </p:txBody>
      </p:sp>
    </p:spTree>
    <p:extLst>
      <p:ext uri="{BB962C8B-B14F-4D97-AF65-F5344CB8AC3E}">
        <p14:creationId xmlns:p14="http://schemas.microsoft.com/office/powerpoint/2010/main" val="34011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</a:t>
            </a:r>
            <a:r>
              <a:rPr lang="da-DK" sz="3600" b="1" dirty="0"/>
              <a:t>7</a:t>
            </a:r>
            <a:r>
              <a:rPr lang="da-DK" sz="3600" b="1" dirty="0" smtClean="0"/>
              <a:t> Bebyggelsens omfang og placering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24744"/>
            <a:ext cx="5842992" cy="54726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a-DK" u="sng" dirty="0"/>
              <a:t>§</a:t>
            </a:r>
            <a:r>
              <a:rPr lang="da-DK" u="sng" dirty="0" smtClean="0"/>
              <a:t>7.1. Delområde A</a:t>
            </a:r>
            <a:endParaRPr lang="da-DK" u="sng" dirty="0"/>
          </a:p>
          <a:p>
            <a:r>
              <a:rPr lang="da-DK" b="1" dirty="0" smtClean="0"/>
              <a:t>Bebyggelsesprocenten</a:t>
            </a:r>
            <a:r>
              <a:rPr lang="da-DK" dirty="0" smtClean="0"/>
              <a:t> </a:t>
            </a:r>
            <a:r>
              <a:rPr lang="da-DK" dirty="0" smtClean="0">
                <a:solidFill>
                  <a:srgbClr val="00B0F0"/>
                </a:solidFill>
              </a:rPr>
              <a:t>max </a:t>
            </a:r>
            <a:r>
              <a:rPr lang="da-DK" dirty="0">
                <a:solidFill>
                  <a:srgbClr val="00B0F0"/>
                </a:solidFill>
              </a:rPr>
              <a:t>30</a:t>
            </a:r>
            <a:r>
              <a:rPr lang="da-DK" dirty="0" smtClean="0"/>
              <a:t>.</a:t>
            </a:r>
          </a:p>
          <a:p>
            <a:r>
              <a:rPr lang="da-DK" dirty="0" smtClean="0"/>
              <a:t>Ikke mere </a:t>
            </a:r>
            <a:r>
              <a:rPr lang="da-DK" dirty="0"/>
              <a:t>end </a:t>
            </a:r>
            <a:r>
              <a:rPr lang="da-DK" dirty="0">
                <a:solidFill>
                  <a:srgbClr val="00B0F0"/>
                </a:solidFill>
              </a:rPr>
              <a:t>én etage med </a:t>
            </a:r>
            <a:r>
              <a:rPr lang="da-DK" dirty="0" smtClean="0">
                <a:solidFill>
                  <a:srgbClr val="00B0F0"/>
                </a:solidFill>
              </a:rPr>
              <a:t>udnyttet tagetage.</a:t>
            </a:r>
          </a:p>
          <a:p>
            <a:r>
              <a:rPr lang="da-DK" b="1" dirty="0" smtClean="0"/>
              <a:t>Bygningshøjden</a:t>
            </a:r>
            <a:r>
              <a:rPr lang="da-DK" dirty="0" smtClean="0"/>
              <a:t> må ikke </a:t>
            </a:r>
            <a:r>
              <a:rPr lang="da-DK" dirty="0"/>
              <a:t>overstige </a:t>
            </a:r>
            <a:r>
              <a:rPr lang="da-DK" dirty="0">
                <a:solidFill>
                  <a:srgbClr val="00B0F0"/>
                </a:solidFill>
              </a:rPr>
              <a:t>8,5 </a:t>
            </a:r>
            <a:r>
              <a:rPr lang="da-DK" dirty="0" smtClean="0">
                <a:solidFill>
                  <a:srgbClr val="00B0F0"/>
                </a:solidFill>
              </a:rPr>
              <a:t>m</a:t>
            </a:r>
            <a:r>
              <a:rPr lang="da-DK" dirty="0" smtClean="0"/>
              <a:t>. </a:t>
            </a:r>
          </a:p>
          <a:p>
            <a:r>
              <a:rPr lang="da-DK" b="1" dirty="0" smtClean="0"/>
              <a:t>Facadehøjden</a:t>
            </a:r>
            <a:r>
              <a:rPr lang="da-DK" dirty="0" smtClean="0"/>
              <a:t> </a:t>
            </a:r>
            <a:r>
              <a:rPr lang="da-DK" dirty="0"/>
              <a:t>må ikke overstige </a:t>
            </a:r>
            <a:r>
              <a:rPr lang="da-DK" dirty="0">
                <a:solidFill>
                  <a:srgbClr val="00B0F0"/>
                </a:solidFill>
              </a:rPr>
              <a:t>4,5 </a:t>
            </a:r>
            <a:r>
              <a:rPr lang="da-DK" dirty="0" smtClean="0">
                <a:solidFill>
                  <a:srgbClr val="00B0F0"/>
                </a:solidFill>
              </a:rPr>
              <a:t>m</a:t>
            </a:r>
            <a:r>
              <a:rPr lang="da-DK" dirty="0" smtClean="0"/>
              <a:t>.</a:t>
            </a:r>
            <a:endParaRPr lang="da-DK" dirty="0"/>
          </a:p>
          <a:p>
            <a:r>
              <a:rPr lang="da-DK" dirty="0"/>
              <a:t>Al øvrig </a:t>
            </a:r>
            <a:r>
              <a:rPr lang="da-DK" dirty="0" smtClean="0"/>
              <a:t>bebyggelse , herunder garager … ikke mere end  én etage og … </a:t>
            </a:r>
            <a:r>
              <a:rPr lang="da-DK" b="1" dirty="0" smtClean="0"/>
              <a:t>højde</a:t>
            </a:r>
            <a:r>
              <a:rPr lang="da-DK" dirty="0" smtClean="0"/>
              <a:t> </a:t>
            </a:r>
            <a:r>
              <a:rPr lang="da-DK" dirty="0"/>
              <a:t>på maksimalt </a:t>
            </a:r>
            <a:r>
              <a:rPr lang="da-DK" dirty="0">
                <a:solidFill>
                  <a:srgbClr val="00B0F0"/>
                </a:solidFill>
              </a:rPr>
              <a:t>4,5 </a:t>
            </a:r>
            <a:r>
              <a:rPr lang="da-DK" dirty="0" smtClean="0">
                <a:solidFill>
                  <a:srgbClr val="00B0F0"/>
                </a:solidFill>
              </a:rPr>
              <a:t>m</a:t>
            </a:r>
            <a:r>
              <a:rPr lang="da-DK" dirty="0" smtClean="0"/>
              <a:t>.</a:t>
            </a:r>
          </a:p>
          <a:p>
            <a:r>
              <a:rPr lang="da-DK" dirty="0" smtClean="0"/>
              <a:t>Ikke mere end én ”hovedbygning”</a:t>
            </a:r>
          </a:p>
          <a:p>
            <a:endParaRPr lang="da-DK" dirty="0" smtClean="0"/>
          </a:p>
          <a:p>
            <a:r>
              <a:rPr lang="da-DK" dirty="0" smtClean="0"/>
              <a:t>Beboelsesbygninger </a:t>
            </a:r>
            <a:r>
              <a:rPr lang="da-DK" dirty="0"/>
              <a:t>må ikke opføres </a:t>
            </a:r>
            <a:r>
              <a:rPr lang="da-DK" dirty="0" smtClean="0"/>
              <a:t>nærmere </a:t>
            </a:r>
            <a:r>
              <a:rPr lang="da-DK" b="1" dirty="0" smtClean="0"/>
              <a:t>naboskel</a:t>
            </a:r>
            <a:r>
              <a:rPr lang="da-DK" dirty="0" smtClean="0"/>
              <a:t> </a:t>
            </a:r>
            <a:r>
              <a:rPr lang="da-DK" dirty="0"/>
              <a:t>end </a:t>
            </a:r>
            <a:r>
              <a:rPr lang="da-DK" dirty="0">
                <a:solidFill>
                  <a:srgbClr val="00B0F0"/>
                </a:solidFill>
              </a:rPr>
              <a:t>2,5 m</a:t>
            </a:r>
            <a:r>
              <a:rPr lang="da-DK" dirty="0"/>
              <a:t>.</a:t>
            </a:r>
          </a:p>
          <a:p>
            <a:r>
              <a:rPr lang="da-DK" dirty="0"/>
              <a:t>Der må ikke opføres nogen form for bebyggelse nærmere end </a:t>
            </a:r>
            <a:r>
              <a:rPr lang="da-DK" dirty="0">
                <a:solidFill>
                  <a:srgbClr val="00B0F0"/>
                </a:solidFill>
              </a:rPr>
              <a:t>10 m </a:t>
            </a:r>
            <a:r>
              <a:rPr lang="da-DK" dirty="0"/>
              <a:t>fra </a:t>
            </a:r>
            <a:r>
              <a:rPr lang="da-DK" b="1" dirty="0"/>
              <a:t>søer</a:t>
            </a:r>
            <a:r>
              <a:rPr lang="da-DK" dirty="0"/>
              <a:t> udpeget på kortbilag 4 øst og vest, jf. § 10.10.</a:t>
            </a:r>
          </a:p>
          <a:p>
            <a:r>
              <a:rPr lang="da-DK" dirty="0"/>
              <a:t>Der må ikke opføres nogen form for bebyggelse nærmere end </a:t>
            </a:r>
            <a:r>
              <a:rPr lang="da-DK" dirty="0">
                <a:solidFill>
                  <a:srgbClr val="00B0F0"/>
                </a:solidFill>
              </a:rPr>
              <a:t>2,5 m fra </a:t>
            </a:r>
            <a:r>
              <a:rPr lang="da-DK" b="1" dirty="0"/>
              <a:t>bevaringsværdig</a:t>
            </a:r>
            <a:r>
              <a:rPr lang="da-DK" dirty="0"/>
              <a:t> </a:t>
            </a:r>
            <a:r>
              <a:rPr lang="da-DK" b="1" dirty="0"/>
              <a:t>bebyggelse</a:t>
            </a:r>
            <a:r>
              <a:rPr lang="da-DK" dirty="0"/>
              <a:t> udpeget på kortbilag 4 øst og vest.</a:t>
            </a:r>
          </a:p>
          <a:p>
            <a:r>
              <a:rPr lang="da-DK" dirty="0" smtClean="0"/>
              <a:t>Der </a:t>
            </a:r>
            <a:r>
              <a:rPr lang="da-DK" dirty="0"/>
              <a:t>må ikke opføres nogen form for bebyggelse nærmere </a:t>
            </a:r>
            <a:r>
              <a:rPr lang="da-DK" b="1" dirty="0"/>
              <a:t>vej</a:t>
            </a:r>
            <a:r>
              <a:rPr lang="da-DK" dirty="0"/>
              <a:t> </a:t>
            </a:r>
            <a:r>
              <a:rPr lang="da-DK" dirty="0">
                <a:solidFill>
                  <a:srgbClr val="00B0F0"/>
                </a:solidFill>
              </a:rPr>
              <a:t>end 5 m og nærmere </a:t>
            </a:r>
            <a:r>
              <a:rPr lang="da-DK" b="1" dirty="0">
                <a:solidFill>
                  <a:srgbClr val="00B0F0"/>
                </a:solidFill>
              </a:rPr>
              <a:t>sti</a:t>
            </a:r>
            <a:r>
              <a:rPr lang="da-DK" dirty="0">
                <a:solidFill>
                  <a:srgbClr val="00B0F0"/>
                </a:solidFill>
              </a:rPr>
              <a:t> end 2,5 m</a:t>
            </a:r>
            <a:r>
              <a:rPr lang="da-DK" dirty="0"/>
              <a:t>. </a:t>
            </a:r>
          </a:p>
          <a:p>
            <a:endParaRPr lang="da-DK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4" t="29318" r="32533" b="26364"/>
          <a:stretch/>
        </p:blipFill>
        <p:spPr bwMode="auto">
          <a:xfrm>
            <a:off x="6372200" y="1124743"/>
            <a:ext cx="2406041" cy="504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06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</a:t>
            </a:r>
            <a:r>
              <a:rPr lang="da-DK" sz="3600" b="1" dirty="0"/>
              <a:t>7</a:t>
            </a:r>
            <a:r>
              <a:rPr lang="da-DK" sz="3600" b="1" dirty="0" smtClean="0"/>
              <a:t> Bebyggelsens omfang og placering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24744"/>
            <a:ext cx="6059016" cy="547260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da-DK" u="sng" dirty="0"/>
              <a:t>§</a:t>
            </a:r>
            <a:r>
              <a:rPr lang="da-DK" u="sng" dirty="0" smtClean="0"/>
              <a:t>7.1  Delområde A</a:t>
            </a:r>
            <a:endParaRPr lang="da-DK" u="sng" dirty="0"/>
          </a:p>
          <a:p>
            <a:r>
              <a:rPr lang="da-DK" dirty="0" smtClean="0"/>
              <a:t>Dog </a:t>
            </a:r>
            <a:r>
              <a:rPr lang="da-DK" dirty="0"/>
              <a:t>må </a:t>
            </a:r>
            <a:r>
              <a:rPr lang="da-DK" b="1" dirty="0"/>
              <a:t>carporte</a:t>
            </a:r>
            <a:r>
              <a:rPr lang="da-DK" dirty="0"/>
              <a:t>, der har en bredde på </a:t>
            </a:r>
            <a:r>
              <a:rPr lang="da-DK" dirty="0" smtClean="0"/>
              <a:t>maksimalt 4 </a:t>
            </a:r>
            <a:r>
              <a:rPr lang="da-DK" dirty="0"/>
              <a:t>m og fremstår uden nogen form </a:t>
            </a:r>
            <a:r>
              <a:rPr lang="da-DK" dirty="0" smtClean="0"/>
              <a:t>for sidebeklædning</a:t>
            </a:r>
            <a:r>
              <a:rPr lang="da-DK" dirty="0"/>
              <a:t>(-er), opføres nærmere </a:t>
            </a:r>
            <a:r>
              <a:rPr lang="da-DK" dirty="0" smtClean="0"/>
              <a:t>skel mod </a:t>
            </a:r>
            <a:r>
              <a:rPr lang="da-DK" dirty="0"/>
              <a:t>nabo end 2,5 m og indtil 1 m fra vejskel</a:t>
            </a:r>
            <a:r>
              <a:rPr lang="da-DK" dirty="0" smtClean="0"/>
              <a:t>, når </a:t>
            </a:r>
            <a:r>
              <a:rPr lang="da-DK" dirty="0"/>
              <a:t>taget holdes </a:t>
            </a:r>
            <a:r>
              <a:rPr lang="da-DK" dirty="0">
                <a:solidFill>
                  <a:srgbClr val="00B0F0"/>
                </a:solidFill>
              </a:rPr>
              <a:t>1 m fra </a:t>
            </a:r>
            <a:r>
              <a:rPr lang="da-DK" dirty="0" smtClean="0">
                <a:solidFill>
                  <a:srgbClr val="00B0F0"/>
                </a:solidFill>
              </a:rPr>
              <a:t>vejskel</a:t>
            </a:r>
            <a:r>
              <a:rPr lang="da-DK" dirty="0" smtClean="0"/>
              <a:t>.</a:t>
            </a:r>
            <a:endParaRPr lang="da-DK" dirty="0"/>
          </a:p>
          <a:p>
            <a:r>
              <a:rPr lang="da-DK" dirty="0" smtClean="0"/>
              <a:t>Bestemmelsen </a:t>
            </a:r>
            <a:r>
              <a:rPr lang="da-DK" dirty="0"/>
              <a:t>betyder, at </a:t>
            </a:r>
            <a:r>
              <a:rPr lang="da-DK" dirty="0" smtClean="0"/>
              <a:t>carporte  som </a:t>
            </a:r>
            <a:r>
              <a:rPr lang="da-DK" dirty="0"/>
              <a:t>ligger helt eller delvist i </a:t>
            </a:r>
            <a:r>
              <a:rPr lang="da-DK" dirty="0" smtClean="0"/>
              <a:t>byggelinjearealet ikke </a:t>
            </a:r>
            <a:r>
              <a:rPr lang="da-DK" dirty="0"/>
              <a:t>kan opføres med </a:t>
            </a:r>
            <a:r>
              <a:rPr lang="da-DK" dirty="0" smtClean="0">
                <a:solidFill>
                  <a:srgbClr val="00B0F0"/>
                </a:solidFill>
              </a:rPr>
              <a:t>integreret udhus</a:t>
            </a:r>
            <a:r>
              <a:rPr lang="da-DK" dirty="0"/>
              <a:t>. </a:t>
            </a:r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u="sng" dirty="0" smtClean="0"/>
              <a:t>§7.11  </a:t>
            </a:r>
            <a:r>
              <a:rPr lang="da-DK" u="sng" dirty="0"/>
              <a:t>Delområde C</a:t>
            </a:r>
          </a:p>
          <a:p>
            <a:r>
              <a:rPr lang="da-DK" dirty="0" smtClean="0"/>
              <a:t>Bebyggelsesprocenten … må </a:t>
            </a:r>
            <a:r>
              <a:rPr lang="da-DK" dirty="0"/>
              <a:t>ikke overstige </a:t>
            </a:r>
            <a:r>
              <a:rPr lang="da-DK" dirty="0" smtClean="0"/>
              <a:t>50 (80).</a:t>
            </a:r>
          </a:p>
          <a:p>
            <a:r>
              <a:rPr lang="da-DK" dirty="0" smtClean="0"/>
              <a:t>Mindst en etage </a:t>
            </a:r>
            <a:r>
              <a:rPr lang="da-DK" dirty="0"/>
              <a:t>med udnyttelig tagetage og </a:t>
            </a:r>
            <a:r>
              <a:rPr lang="da-DK" dirty="0" smtClean="0"/>
              <a:t>max to </a:t>
            </a:r>
            <a:r>
              <a:rPr lang="da-DK" dirty="0"/>
              <a:t>etager. </a:t>
            </a:r>
            <a:endParaRPr lang="da-DK" dirty="0" smtClean="0"/>
          </a:p>
          <a:p>
            <a:r>
              <a:rPr lang="da-DK" dirty="0" smtClean="0"/>
              <a:t>Bygningshøjden </a:t>
            </a:r>
            <a:r>
              <a:rPr lang="da-DK" dirty="0"/>
              <a:t>må ikke </a:t>
            </a:r>
            <a:r>
              <a:rPr lang="da-DK" dirty="0" smtClean="0"/>
              <a:t>overstige 10,5 m.</a:t>
            </a:r>
          </a:p>
          <a:p>
            <a:pPr marL="0" indent="0">
              <a:buNone/>
            </a:pPr>
            <a:endParaRPr lang="da-DK" u="sng" dirty="0" smtClean="0"/>
          </a:p>
          <a:p>
            <a:pPr marL="0" indent="0">
              <a:buNone/>
            </a:pPr>
            <a:r>
              <a:rPr lang="da-DK" u="sng" dirty="0" smtClean="0"/>
              <a:t>§7.20  Delområde </a:t>
            </a:r>
            <a:r>
              <a:rPr lang="da-DK" u="sng" dirty="0"/>
              <a:t>L2</a:t>
            </a:r>
          </a:p>
          <a:p>
            <a:r>
              <a:rPr lang="da-DK" dirty="0"/>
              <a:t>Inden for delområde L2 må det samlede </a:t>
            </a:r>
            <a:r>
              <a:rPr lang="da-DK" dirty="0" smtClean="0"/>
              <a:t>etageareal ikke </a:t>
            </a:r>
            <a:r>
              <a:rPr lang="da-DK" dirty="0"/>
              <a:t>overstige 500 m².</a:t>
            </a:r>
          </a:p>
          <a:p>
            <a:r>
              <a:rPr lang="da-DK" dirty="0"/>
              <a:t>Ny bebyggelse må ikke opføres nærmere </a:t>
            </a:r>
            <a:r>
              <a:rPr lang="da-DK" dirty="0" smtClean="0"/>
              <a:t>skel end </a:t>
            </a:r>
            <a:r>
              <a:rPr lang="da-DK" dirty="0"/>
              <a:t>5 m.</a:t>
            </a:r>
            <a:endParaRPr lang="da-DK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2" t="25181" r="32149" b="23694"/>
          <a:stretch/>
        </p:blipFill>
        <p:spPr bwMode="auto">
          <a:xfrm>
            <a:off x="6652588" y="1055624"/>
            <a:ext cx="2311900" cy="547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6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§8 Bebyggelsens ydre fremtræden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24744"/>
            <a:ext cx="6491064" cy="57332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a-DK" u="sng" dirty="0" smtClean="0"/>
              <a:t>§8.1  </a:t>
            </a:r>
            <a:r>
              <a:rPr lang="da-DK" u="sng" dirty="0"/>
              <a:t>For hele lokalplanområdet gælder:</a:t>
            </a:r>
          </a:p>
          <a:p>
            <a:r>
              <a:rPr lang="da-DK" dirty="0"/>
              <a:t>Der må ikke anvendes </a:t>
            </a:r>
            <a:r>
              <a:rPr lang="da-DK" b="1" dirty="0"/>
              <a:t>blanke og </a:t>
            </a:r>
            <a:r>
              <a:rPr lang="da-DK" b="1" dirty="0" smtClean="0"/>
              <a:t>reflekterende tagmaterialer</a:t>
            </a:r>
            <a:r>
              <a:rPr lang="da-DK" dirty="0" smtClean="0"/>
              <a:t> </a:t>
            </a:r>
            <a:r>
              <a:rPr lang="da-DK" dirty="0"/>
              <a:t>med et glanstal over </a:t>
            </a:r>
            <a:r>
              <a:rPr lang="da-DK" dirty="0">
                <a:solidFill>
                  <a:srgbClr val="0070C0"/>
                </a:solidFill>
              </a:rPr>
              <a:t>20 </a:t>
            </a:r>
            <a:r>
              <a:rPr lang="da-DK" dirty="0" smtClean="0"/>
              <a:t>målt</a:t>
            </a:r>
            <a:br>
              <a:rPr lang="da-DK" dirty="0" smtClean="0"/>
            </a:br>
            <a:endParaRPr lang="da-DK" dirty="0"/>
          </a:p>
          <a:p>
            <a:r>
              <a:rPr lang="da-DK" dirty="0" smtClean="0"/>
              <a:t>Der </a:t>
            </a:r>
            <a:r>
              <a:rPr lang="da-DK" dirty="0"/>
              <a:t>må ikke opsættes </a:t>
            </a:r>
            <a:r>
              <a:rPr lang="da-DK" b="1" dirty="0"/>
              <a:t>tekniske anlæg </a:t>
            </a:r>
            <a:r>
              <a:rPr lang="da-DK" b="1" dirty="0" smtClean="0"/>
              <a:t>på</a:t>
            </a:r>
            <a:br>
              <a:rPr lang="da-DK" b="1" dirty="0" smtClean="0"/>
            </a:br>
            <a:r>
              <a:rPr lang="da-DK" b="1" dirty="0" smtClean="0"/>
              <a:t> bygningstage</a:t>
            </a:r>
            <a:r>
              <a:rPr lang="da-DK" dirty="0" smtClean="0"/>
              <a:t>, herunder </a:t>
            </a:r>
            <a:r>
              <a:rPr lang="da-DK" dirty="0"/>
              <a:t>solenergianlæg, med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overflader, der </a:t>
            </a:r>
            <a:r>
              <a:rPr lang="da-DK" dirty="0"/>
              <a:t>har et glanstal over </a:t>
            </a:r>
            <a:r>
              <a:rPr lang="da-DK" dirty="0" smtClean="0">
                <a:solidFill>
                  <a:srgbClr val="0070C0"/>
                </a:solidFill>
              </a:rPr>
              <a:t>20</a:t>
            </a:r>
            <a:br>
              <a:rPr lang="da-DK" dirty="0" smtClean="0">
                <a:solidFill>
                  <a:srgbClr val="0070C0"/>
                </a:solidFill>
              </a:rPr>
            </a:br>
            <a:r>
              <a:rPr lang="da-DK" dirty="0" smtClean="0">
                <a:solidFill>
                  <a:srgbClr val="0070C0"/>
                </a:solidFill>
              </a:rPr>
              <a:t> </a:t>
            </a:r>
          </a:p>
          <a:p>
            <a:r>
              <a:rPr lang="da-DK" b="1" dirty="0" smtClean="0"/>
              <a:t>Paraboler</a:t>
            </a:r>
            <a:r>
              <a:rPr lang="da-DK" b="1" dirty="0"/>
              <a:t>, antenner og andre tekniske </a:t>
            </a:r>
            <a:r>
              <a:rPr lang="da-DK" b="1" dirty="0" smtClean="0"/>
              <a:t>anlæg</a:t>
            </a:r>
            <a:r>
              <a:rPr lang="da-DK" dirty="0" smtClean="0"/>
              <a:t>, </a:t>
            </a:r>
            <a:br>
              <a:rPr lang="da-DK" dirty="0" smtClean="0"/>
            </a:br>
            <a:r>
              <a:rPr lang="da-DK" dirty="0" smtClean="0"/>
              <a:t>herunder </a:t>
            </a:r>
            <a:r>
              <a:rPr lang="da-DK" dirty="0"/>
              <a:t>solenergianlæg, må kun placeres, </a:t>
            </a:r>
            <a:r>
              <a:rPr lang="da-DK" dirty="0" smtClean="0"/>
              <a:t>så de </a:t>
            </a:r>
            <a:br>
              <a:rPr lang="da-DK" dirty="0" smtClean="0"/>
            </a:br>
            <a:r>
              <a:rPr lang="da-DK" dirty="0" smtClean="0">
                <a:solidFill>
                  <a:srgbClr val="0070C0"/>
                </a:solidFill>
              </a:rPr>
              <a:t>ikke </a:t>
            </a:r>
            <a:r>
              <a:rPr lang="da-DK" dirty="0">
                <a:solidFill>
                  <a:srgbClr val="0070C0"/>
                </a:solidFill>
              </a:rPr>
              <a:t>kan ses fra veje og offentligt </a:t>
            </a:r>
            <a:r>
              <a:rPr lang="da-DK" dirty="0" smtClean="0">
                <a:solidFill>
                  <a:srgbClr val="0070C0"/>
                </a:solidFill>
              </a:rPr>
              <a:t>tilgængelige arealer</a:t>
            </a:r>
            <a:r>
              <a:rPr lang="da-DK" dirty="0"/>
              <a:t>. 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De </a:t>
            </a:r>
            <a:r>
              <a:rPr lang="da-DK" dirty="0"/>
              <a:t>nævnte anlæg må, når de </a:t>
            </a:r>
            <a:r>
              <a:rPr lang="da-DK" dirty="0" smtClean="0"/>
              <a:t>opsættes </a:t>
            </a:r>
            <a:r>
              <a:rPr lang="da-DK" b="1" dirty="0" smtClean="0"/>
              <a:t>på </a:t>
            </a:r>
            <a:r>
              <a:rPr lang="da-DK" b="1" dirty="0"/>
              <a:t>terræn</a:t>
            </a:r>
            <a:r>
              <a:rPr lang="da-DK" dirty="0"/>
              <a:t>,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ikke </a:t>
            </a:r>
            <a:r>
              <a:rPr lang="da-DK" dirty="0"/>
              <a:t>overstige </a:t>
            </a:r>
            <a:r>
              <a:rPr lang="da-DK" dirty="0">
                <a:solidFill>
                  <a:srgbClr val="0070C0"/>
                </a:solidFill>
              </a:rPr>
              <a:t>1½ m</a:t>
            </a:r>
            <a:r>
              <a:rPr lang="da-DK" dirty="0"/>
              <a:t> over </a:t>
            </a:r>
            <a:r>
              <a:rPr lang="da-DK" dirty="0" smtClean="0"/>
              <a:t>terræn.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Der </a:t>
            </a:r>
            <a:r>
              <a:rPr lang="da-DK" dirty="0"/>
              <a:t>må ikke etableres tekniske anlæg, </a:t>
            </a:r>
            <a:r>
              <a:rPr lang="da-DK" dirty="0" smtClean="0"/>
              <a:t>herunder solenergianlæg</a:t>
            </a:r>
            <a:r>
              <a:rPr lang="da-DK" dirty="0"/>
              <a:t>, på bebyggelse, der er </a:t>
            </a:r>
            <a:r>
              <a:rPr lang="da-DK" dirty="0" smtClean="0"/>
              <a:t>udpeget </a:t>
            </a:r>
            <a:br>
              <a:rPr lang="da-DK" dirty="0" smtClean="0"/>
            </a:br>
            <a:r>
              <a:rPr lang="da-DK" dirty="0" smtClean="0"/>
              <a:t>som </a:t>
            </a:r>
            <a:r>
              <a:rPr lang="da-DK" b="1" dirty="0"/>
              <a:t>bevaringsværdig</a:t>
            </a:r>
            <a:r>
              <a:rPr lang="da-DK" dirty="0"/>
              <a:t> jf. § </a:t>
            </a:r>
            <a:r>
              <a:rPr lang="da-DK" dirty="0" smtClean="0"/>
              <a:t>9.1.</a:t>
            </a:r>
            <a:br>
              <a:rPr lang="da-DK" dirty="0" smtClean="0"/>
            </a:br>
            <a:endParaRPr lang="da-DK" dirty="0"/>
          </a:p>
          <a:p>
            <a:r>
              <a:rPr lang="da-DK" dirty="0"/>
              <a:t>Der må ikke anvendes </a:t>
            </a:r>
            <a:r>
              <a:rPr lang="da-DK" b="1" dirty="0"/>
              <a:t>kobber</a:t>
            </a:r>
            <a:r>
              <a:rPr lang="da-DK" dirty="0"/>
              <a:t> til </a:t>
            </a:r>
            <a:r>
              <a:rPr lang="da-DK" dirty="0" smtClean="0"/>
              <a:t>udvendige bygningsdele.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64396"/>
            <a:ext cx="2762674" cy="184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30" y="4281488"/>
            <a:ext cx="26860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98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Forslag til ny lokalplan for Hareskovby</a:t>
            </a:r>
            <a:endParaRPr lang="da-DK" sz="54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Hvorfor en lokalplan?</a:t>
            </a:r>
          </a:p>
          <a:p>
            <a:r>
              <a:rPr lang="da-DK" dirty="0" smtClean="0"/>
              <a:t>Forarbejdet </a:t>
            </a:r>
          </a:p>
          <a:p>
            <a:r>
              <a:rPr lang="da-DK" dirty="0" smtClean="0"/>
              <a:t>Opbygning</a:t>
            </a:r>
          </a:p>
          <a:p>
            <a:r>
              <a:rPr lang="da-DK" dirty="0" smtClean="0"/>
              <a:t>Formål</a:t>
            </a:r>
          </a:p>
          <a:p>
            <a:r>
              <a:rPr lang="da-DK" dirty="0" smtClean="0"/>
              <a:t>Bestemmelserne</a:t>
            </a:r>
          </a:p>
          <a:p>
            <a:r>
              <a:rPr lang="da-DK" dirty="0" smtClean="0"/>
              <a:t>Mangler</a:t>
            </a:r>
            <a:r>
              <a:rPr lang="da-DK" dirty="0" smtClean="0"/>
              <a:t>?</a:t>
            </a:r>
          </a:p>
          <a:p>
            <a:r>
              <a:rPr lang="da-DK" dirty="0" smtClean="0"/>
              <a:t>Det videre forløb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6" t="14318" r="32660" b="12046"/>
          <a:stretch/>
        </p:blipFill>
        <p:spPr bwMode="auto">
          <a:xfrm>
            <a:off x="4606486" y="1700808"/>
            <a:ext cx="435648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82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§9 Bevaringsværdig bebyggelse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8" t="16244" r="34049" b="6768"/>
          <a:stretch/>
        </p:blipFill>
        <p:spPr bwMode="auto">
          <a:xfrm>
            <a:off x="395907" y="1124744"/>
            <a:ext cx="4342349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3" t="9262" r="38499" b="19677"/>
          <a:stretch/>
        </p:blipFill>
        <p:spPr bwMode="auto">
          <a:xfrm>
            <a:off x="4660928" y="1496406"/>
            <a:ext cx="3617714" cy="52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84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§9 Bevaringsværdig bebyggelse</a:t>
            </a:r>
            <a:endParaRPr lang="da-DK" sz="5400" b="1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 smtClean="0">
                <a:solidFill>
                  <a:srgbClr val="0070C0"/>
                </a:solidFill>
              </a:rPr>
              <a:t>Stilarter:    Landhuset 		Historicistisk villa		</a:t>
            </a:r>
            <a:br>
              <a:rPr lang="da-DK" sz="2000" dirty="0" smtClean="0">
                <a:solidFill>
                  <a:srgbClr val="0070C0"/>
                </a:solidFill>
              </a:rPr>
            </a:br>
            <a:r>
              <a:rPr lang="da-DK" sz="2000" dirty="0" smtClean="0">
                <a:solidFill>
                  <a:srgbClr val="0070C0"/>
                </a:solidFill>
              </a:rPr>
              <a:t>	    Bedre Byggeskik 	Bungalow 	Murermestervilla	</a:t>
            </a:r>
          </a:p>
          <a:p>
            <a:pPr marL="0" indent="0">
              <a:buNone/>
            </a:pPr>
            <a:endParaRPr lang="da-DK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a-DK" sz="2000" dirty="0" smtClean="0">
              <a:solidFill>
                <a:srgbClr val="0070C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"/>
          <a:stretch/>
        </p:blipFill>
        <p:spPr bwMode="auto">
          <a:xfrm>
            <a:off x="323528" y="2092153"/>
            <a:ext cx="2789050" cy="215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32856"/>
            <a:ext cx="2806829" cy="213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"/>
          <a:stretch/>
        </p:blipFill>
        <p:spPr bwMode="auto">
          <a:xfrm>
            <a:off x="6228185" y="2132856"/>
            <a:ext cx="2808312" cy="214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1" y="4348396"/>
            <a:ext cx="2779847" cy="243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81128"/>
            <a:ext cx="2806829" cy="219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59" y="4414981"/>
            <a:ext cx="2827625" cy="236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8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§9 Bevaringsværdig bebyggelse</a:t>
            </a:r>
            <a:endParaRPr lang="da-DK" sz="5400" b="1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70000" lnSpcReduction="20000"/>
          </a:bodyPr>
          <a:lstStyle/>
          <a:p>
            <a:r>
              <a:rPr lang="da-DK" dirty="0" smtClean="0"/>
              <a:t>Må </a:t>
            </a:r>
            <a:r>
              <a:rPr lang="da-DK" dirty="0">
                <a:solidFill>
                  <a:srgbClr val="0070C0"/>
                </a:solidFill>
              </a:rPr>
              <a:t>ikke</a:t>
            </a:r>
            <a:r>
              <a:rPr lang="da-DK" dirty="0"/>
              <a:t> </a:t>
            </a:r>
            <a:r>
              <a:rPr lang="da-DK" b="1" dirty="0"/>
              <a:t>rives</a:t>
            </a:r>
            <a:r>
              <a:rPr lang="da-DK" dirty="0"/>
              <a:t> </a:t>
            </a:r>
            <a:r>
              <a:rPr lang="da-DK" b="1" dirty="0" smtClean="0"/>
              <a:t>ned</a:t>
            </a:r>
            <a:r>
              <a:rPr lang="da-DK" dirty="0" smtClean="0"/>
              <a:t> uden </a:t>
            </a:r>
            <a:r>
              <a:rPr lang="da-DK" dirty="0"/>
              <a:t>byrådets </a:t>
            </a:r>
            <a:r>
              <a:rPr lang="da-DK" dirty="0" smtClean="0"/>
              <a:t>tilladelse.</a:t>
            </a:r>
          </a:p>
          <a:p>
            <a:endParaRPr lang="da-DK" dirty="0"/>
          </a:p>
          <a:p>
            <a:r>
              <a:rPr lang="da-DK" b="1" dirty="0"/>
              <a:t>Ombygning og </a:t>
            </a:r>
            <a:r>
              <a:rPr lang="da-DK" b="1" dirty="0" smtClean="0"/>
              <a:t>ændring</a:t>
            </a:r>
            <a:r>
              <a:rPr lang="da-DK" dirty="0" smtClean="0"/>
              <a:t> </a:t>
            </a:r>
            <a:r>
              <a:rPr lang="da-DK" dirty="0"/>
              <a:t>må kun udføres </a:t>
            </a:r>
            <a:r>
              <a:rPr lang="da-DK" dirty="0" smtClean="0"/>
              <a:t>i overensstemmelse </a:t>
            </a:r>
            <a:r>
              <a:rPr lang="da-DK" dirty="0"/>
              <a:t>med </a:t>
            </a:r>
            <a:r>
              <a:rPr lang="da-DK" dirty="0" smtClean="0"/>
              <a:t>§ </a:t>
            </a:r>
            <a:r>
              <a:rPr lang="da-DK" dirty="0"/>
              <a:t>9.2 til § 9.8, den angivne stilart jf</a:t>
            </a:r>
            <a:r>
              <a:rPr lang="da-DK" dirty="0" smtClean="0"/>
              <a:t>. kort 4 </a:t>
            </a:r>
            <a:r>
              <a:rPr lang="da-DK" dirty="0"/>
              <a:t>og beskrivelsen af </a:t>
            </a:r>
            <a:r>
              <a:rPr lang="da-DK" dirty="0" smtClean="0"/>
              <a:t>disse stilarter i </a:t>
            </a:r>
            <a:r>
              <a:rPr lang="da-DK" dirty="0"/>
              <a:t>bilag 6</a:t>
            </a:r>
            <a:r>
              <a:rPr lang="da-DK" dirty="0" smtClean="0"/>
              <a:t>.</a:t>
            </a:r>
            <a:br>
              <a:rPr lang="da-DK" dirty="0" smtClean="0"/>
            </a:br>
            <a:endParaRPr lang="da-DK" dirty="0"/>
          </a:p>
          <a:p>
            <a:r>
              <a:rPr lang="da-DK" b="1" dirty="0"/>
              <a:t>Ombygning og </a:t>
            </a:r>
            <a:r>
              <a:rPr lang="da-DK" b="1" dirty="0" smtClean="0"/>
              <a:t>ændring på anden måde</a:t>
            </a:r>
            <a:r>
              <a:rPr lang="da-DK" dirty="0" smtClean="0"/>
              <a:t>, som ikke </a:t>
            </a:r>
            <a:r>
              <a:rPr lang="da-DK" dirty="0"/>
              <a:t>udføres i overensstemmelse med </a:t>
            </a:r>
            <a:r>
              <a:rPr lang="da-DK" dirty="0" smtClean="0"/>
              <a:t>nedenstående bestemmelser </a:t>
            </a:r>
            <a:r>
              <a:rPr lang="da-DK" dirty="0"/>
              <a:t>i § 9.2 til 9.8, må </a:t>
            </a:r>
            <a:r>
              <a:rPr lang="da-DK" dirty="0" smtClean="0"/>
              <a:t>kun ske </a:t>
            </a:r>
            <a:r>
              <a:rPr lang="da-DK" dirty="0"/>
              <a:t>med Byrådets tilladelse i hvert enkelt tilfælde</a:t>
            </a:r>
            <a:r>
              <a:rPr lang="da-DK" dirty="0" smtClean="0"/>
              <a:t>.</a:t>
            </a:r>
            <a:br>
              <a:rPr lang="da-DK" dirty="0" smtClean="0"/>
            </a:br>
            <a:endParaRPr lang="da-DK" dirty="0"/>
          </a:p>
          <a:p>
            <a:r>
              <a:rPr lang="da-DK" dirty="0"/>
              <a:t>Opførelse af </a:t>
            </a:r>
            <a:r>
              <a:rPr lang="da-DK" b="1" dirty="0"/>
              <a:t>tilbygninger</a:t>
            </a:r>
            <a:r>
              <a:rPr lang="da-DK" dirty="0"/>
              <a:t> </a:t>
            </a:r>
            <a:r>
              <a:rPr lang="da-DK" dirty="0" smtClean="0"/>
              <a:t>må </a:t>
            </a:r>
            <a:r>
              <a:rPr lang="da-DK" dirty="0"/>
              <a:t>kun ske med Byrådets </a:t>
            </a:r>
            <a:r>
              <a:rPr lang="da-DK" dirty="0" smtClean="0"/>
              <a:t>tilladelse i </a:t>
            </a:r>
            <a:r>
              <a:rPr lang="da-DK" dirty="0"/>
              <a:t>hvert enkelt tilfælde</a:t>
            </a:r>
            <a:r>
              <a:rPr lang="da-DK" dirty="0" smtClean="0"/>
              <a:t>. Tilbygninger </a:t>
            </a:r>
            <a:r>
              <a:rPr lang="da-DK" dirty="0"/>
              <a:t>skal opføres i samme stilart som </a:t>
            </a:r>
            <a:r>
              <a:rPr lang="da-DK" dirty="0" smtClean="0"/>
              <a:t>hovedhuset og </a:t>
            </a:r>
            <a:r>
              <a:rPr lang="da-DK" dirty="0"/>
              <a:t>indgå i en </a:t>
            </a:r>
            <a:r>
              <a:rPr lang="da-DK" dirty="0" smtClean="0"/>
              <a:t>arkitektonisk helhed </a:t>
            </a:r>
            <a:r>
              <a:rPr lang="da-DK" dirty="0"/>
              <a:t>med dette </a:t>
            </a:r>
            <a:r>
              <a:rPr lang="da-DK" dirty="0" smtClean="0"/>
              <a:t>…</a:t>
            </a:r>
          </a:p>
          <a:p>
            <a:endParaRPr lang="da-DK" b="1" dirty="0" smtClean="0"/>
          </a:p>
          <a:p>
            <a:r>
              <a:rPr lang="da-DK" b="1" dirty="0" smtClean="0"/>
              <a:t>Facader, sokler, tag/tagbeklædning, gavle, vinduer/døre, kviste…</a:t>
            </a:r>
            <a:r>
              <a:rPr lang="da-DK" dirty="0" smtClean="0"/>
              <a:t>  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3888432" cy="385018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3835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§10 Ubebyggede arealer og beplantning</a:t>
            </a:r>
            <a:endParaRPr lang="da-DK" sz="5400" b="1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400" u="sng" dirty="0" smtClean="0"/>
              <a:t>§10.1 Fremtræden</a:t>
            </a:r>
          </a:p>
          <a:p>
            <a:r>
              <a:rPr lang="da-DK" sz="2400" dirty="0" smtClean="0"/>
              <a:t>Ubebyggede </a:t>
            </a:r>
            <a:r>
              <a:rPr lang="da-DK" sz="2400" dirty="0"/>
              <a:t>arealer skal fremtræde med et </a:t>
            </a:r>
            <a:r>
              <a:rPr lang="da-DK" sz="2400" dirty="0" smtClean="0">
                <a:solidFill>
                  <a:srgbClr val="0070C0"/>
                </a:solidFill>
              </a:rPr>
              <a:t>ordentligt og </a:t>
            </a:r>
            <a:r>
              <a:rPr lang="da-DK" sz="2400" dirty="0">
                <a:solidFill>
                  <a:srgbClr val="0070C0"/>
                </a:solidFill>
              </a:rPr>
              <a:t>ryddeligt udseende</a:t>
            </a:r>
            <a:r>
              <a:rPr lang="da-DK" sz="2400" dirty="0"/>
              <a:t>, og </a:t>
            </a:r>
            <a:r>
              <a:rPr lang="da-DK" sz="2400" dirty="0" smtClean="0"/>
              <a:t>udendørs oplagring </a:t>
            </a:r>
            <a:r>
              <a:rPr lang="da-DK" sz="2400" dirty="0"/>
              <a:t>må ikke finde sted. 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Dog </a:t>
            </a:r>
            <a:r>
              <a:rPr lang="da-DK" sz="2400" dirty="0"/>
              <a:t>tillades </a:t>
            </a:r>
            <a:r>
              <a:rPr lang="da-DK" sz="2400" dirty="0" smtClean="0"/>
              <a:t>oplag af </a:t>
            </a:r>
            <a:r>
              <a:rPr lang="da-DK" sz="2400" dirty="0"/>
              <a:t>brænde, materialer og redskaber til </a:t>
            </a:r>
            <a:r>
              <a:rPr lang="da-DK" sz="2400" dirty="0" smtClean="0"/>
              <a:t>almindelig drift </a:t>
            </a:r>
            <a:r>
              <a:rPr lang="da-DK" sz="2400" dirty="0"/>
              <a:t>og vedligeholdelse af den </a:t>
            </a:r>
            <a:r>
              <a:rPr lang="da-DK" sz="2400" dirty="0" smtClean="0"/>
              <a:t>enkelte ejendom</a:t>
            </a:r>
            <a:r>
              <a:rPr lang="da-DK" sz="2400" dirty="0"/>
              <a:t>, hvis det ikke virker </a:t>
            </a:r>
            <a:r>
              <a:rPr lang="da-DK" sz="2400" dirty="0" smtClean="0"/>
              <a:t>skæmmende og </a:t>
            </a:r>
            <a:r>
              <a:rPr lang="da-DK" sz="2400" dirty="0"/>
              <a:t>ikke er til gene for omgivelserne</a:t>
            </a:r>
            <a:r>
              <a:rPr lang="da-DK" sz="2400" dirty="0" smtClean="0"/>
              <a:t>.</a:t>
            </a:r>
          </a:p>
          <a:p>
            <a:endParaRPr lang="da-DK" sz="2400" dirty="0"/>
          </a:p>
          <a:p>
            <a:r>
              <a:rPr lang="da-DK" sz="2400" dirty="0" err="1"/>
              <a:t>Henstillen</a:t>
            </a:r>
            <a:r>
              <a:rPr lang="da-DK" sz="2400" dirty="0"/>
              <a:t> af </a:t>
            </a:r>
            <a:r>
              <a:rPr lang="da-DK" sz="2400" dirty="0">
                <a:solidFill>
                  <a:srgbClr val="0070C0"/>
                </a:solidFill>
              </a:rPr>
              <a:t>både</a:t>
            </a:r>
            <a:r>
              <a:rPr lang="da-DK" sz="2400" dirty="0"/>
              <a:t> samt </a:t>
            </a:r>
            <a:r>
              <a:rPr lang="da-DK" sz="2400" dirty="0" err="1">
                <a:solidFill>
                  <a:srgbClr val="0070C0"/>
                </a:solidFill>
              </a:rPr>
              <a:t>uindregistrerede</a:t>
            </a:r>
            <a:r>
              <a:rPr lang="da-DK" sz="2400" dirty="0">
                <a:solidFill>
                  <a:srgbClr val="0070C0"/>
                </a:solidFill>
              </a:rPr>
              <a:t> </a:t>
            </a:r>
            <a:r>
              <a:rPr lang="da-DK" sz="2400" dirty="0" smtClean="0">
                <a:solidFill>
                  <a:srgbClr val="0070C0"/>
                </a:solidFill>
              </a:rPr>
              <a:t>køretøjer</a:t>
            </a:r>
            <a:r>
              <a:rPr lang="da-DK" sz="2400" dirty="0" smtClean="0"/>
              <a:t>, campingvogne </a:t>
            </a:r>
            <a:r>
              <a:rPr lang="da-DK" sz="2400" dirty="0"/>
              <a:t>og anhængere må </a:t>
            </a:r>
            <a:r>
              <a:rPr lang="da-DK" sz="2400" dirty="0" smtClean="0"/>
              <a:t>ikke finde </a:t>
            </a:r>
            <a:r>
              <a:rPr lang="da-DK" sz="2400" dirty="0"/>
              <a:t>sted.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3960440" cy="313010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771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§10 Ubebyggede arealer og beplantning</a:t>
            </a:r>
            <a:endParaRPr lang="da-DK" sz="5400" b="1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251520" y="3246723"/>
            <a:ext cx="8568952" cy="39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800" u="sng" dirty="0" smtClean="0"/>
              <a:t>§10.2 Terrænregulering</a:t>
            </a:r>
            <a:endParaRPr lang="da-DK" sz="1800" u="sng" dirty="0"/>
          </a:p>
          <a:p>
            <a:r>
              <a:rPr lang="da-DK" sz="1800" dirty="0" smtClean="0"/>
              <a:t>Der </a:t>
            </a:r>
            <a:r>
              <a:rPr lang="da-DK" sz="1800" dirty="0"/>
              <a:t>må i en afstand af </a:t>
            </a:r>
            <a:r>
              <a:rPr lang="da-DK" sz="1800" b="1" dirty="0">
                <a:solidFill>
                  <a:srgbClr val="0070C0"/>
                </a:solidFill>
              </a:rPr>
              <a:t>højst 1,5 m fra </a:t>
            </a:r>
            <a:r>
              <a:rPr lang="da-DK" sz="1800" b="1" dirty="0" smtClean="0">
                <a:solidFill>
                  <a:srgbClr val="0070C0"/>
                </a:solidFill>
              </a:rPr>
              <a:t>beboelsesbygninger </a:t>
            </a:r>
            <a:r>
              <a:rPr lang="da-DK" sz="1800" dirty="0" smtClean="0"/>
              <a:t>udføres terrænregulering i </a:t>
            </a:r>
            <a:r>
              <a:rPr lang="da-DK" sz="1800" dirty="0"/>
              <a:t>forbindelse med etablering af </a:t>
            </a:r>
            <a:r>
              <a:rPr lang="da-DK" sz="1800" b="1" dirty="0" smtClean="0"/>
              <a:t>niveaufri adgang </a:t>
            </a:r>
            <a:r>
              <a:rPr lang="da-DK" sz="1800" dirty="0"/>
              <a:t>til alle yderdøre. Terrænet må </a:t>
            </a:r>
            <a:r>
              <a:rPr lang="da-DK" sz="1800" dirty="0" smtClean="0"/>
              <a:t>aldrig ligge </a:t>
            </a:r>
            <a:r>
              <a:rPr lang="da-DK" sz="1800" dirty="0"/>
              <a:t>højere end gulvkoten inde i </a:t>
            </a:r>
            <a:r>
              <a:rPr lang="da-DK" sz="1800" dirty="0" smtClean="0"/>
              <a:t>huset og </a:t>
            </a:r>
            <a:r>
              <a:rPr lang="da-DK" sz="1800" dirty="0"/>
              <a:t>der må kun udføres </a:t>
            </a:r>
            <a:r>
              <a:rPr lang="da-DK" sz="1800" dirty="0" smtClean="0"/>
              <a:t>terrænregulering i </a:t>
            </a:r>
            <a:r>
              <a:rPr lang="da-DK" sz="1800" dirty="0"/>
              <a:t>et omfang </a:t>
            </a:r>
            <a:r>
              <a:rPr lang="da-DK" sz="1800" b="1" dirty="0">
                <a:solidFill>
                  <a:srgbClr val="0070C0"/>
                </a:solidFill>
              </a:rPr>
              <a:t>på optil +/- 0,5 m </a:t>
            </a:r>
            <a:r>
              <a:rPr lang="da-DK" sz="1800" dirty="0"/>
              <a:t>i forhold </a:t>
            </a:r>
            <a:r>
              <a:rPr lang="da-DK" sz="1800" dirty="0" smtClean="0"/>
              <a:t>til eksisterende terræn.</a:t>
            </a:r>
          </a:p>
          <a:p>
            <a:r>
              <a:rPr lang="da-DK" sz="1800" dirty="0" smtClean="0"/>
              <a:t>Der </a:t>
            </a:r>
            <a:r>
              <a:rPr lang="da-DK" sz="1800" dirty="0"/>
              <a:t>må kun udføres terrænregulering i </a:t>
            </a:r>
            <a:r>
              <a:rPr lang="da-DK" sz="1800" dirty="0" smtClean="0"/>
              <a:t>et omfang </a:t>
            </a:r>
            <a:r>
              <a:rPr lang="da-DK" sz="1800" dirty="0"/>
              <a:t>på </a:t>
            </a:r>
            <a:r>
              <a:rPr lang="da-DK" sz="1800" b="1" dirty="0">
                <a:solidFill>
                  <a:srgbClr val="0070C0"/>
                </a:solidFill>
              </a:rPr>
              <a:t>op til +/- 30 cm</a:t>
            </a:r>
            <a:r>
              <a:rPr lang="da-DK" sz="1800" dirty="0"/>
              <a:t> i forhold til </a:t>
            </a:r>
            <a:r>
              <a:rPr lang="da-DK" sz="1800" dirty="0" smtClean="0"/>
              <a:t>det eksisterende </a:t>
            </a:r>
            <a:r>
              <a:rPr lang="da-DK" sz="1800" dirty="0"/>
              <a:t>terræn i forbindelse med </a:t>
            </a:r>
            <a:r>
              <a:rPr lang="da-DK" sz="1800" dirty="0" smtClean="0"/>
              <a:t>etablering af </a:t>
            </a:r>
            <a:r>
              <a:rPr lang="da-DK" sz="1800" dirty="0"/>
              <a:t>en </a:t>
            </a:r>
            <a:r>
              <a:rPr lang="da-DK" sz="1800" b="1" dirty="0"/>
              <a:t>adgangssti</a:t>
            </a:r>
            <a:r>
              <a:rPr lang="da-DK" sz="1800" dirty="0"/>
              <a:t> førende fra </a:t>
            </a:r>
            <a:r>
              <a:rPr lang="da-DK" sz="1800" dirty="0" smtClean="0"/>
              <a:t>vejskel til </a:t>
            </a:r>
            <a:r>
              <a:rPr lang="da-DK" sz="1800" dirty="0"/>
              <a:t>hoveddør. Adgangsstien må udføres i </a:t>
            </a:r>
            <a:r>
              <a:rPr lang="da-DK" sz="1800" b="1" dirty="0" smtClean="0">
                <a:solidFill>
                  <a:srgbClr val="0070C0"/>
                </a:solidFill>
              </a:rPr>
              <a:t>en bredde </a:t>
            </a:r>
            <a:r>
              <a:rPr lang="da-DK" sz="1800" b="1" dirty="0">
                <a:solidFill>
                  <a:srgbClr val="0070C0"/>
                </a:solidFill>
              </a:rPr>
              <a:t>af højst 1,5 </a:t>
            </a:r>
            <a:r>
              <a:rPr lang="da-DK" sz="1800" b="1" dirty="0" smtClean="0">
                <a:solidFill>
                  <a:srgbClr val="0070C0"/>
                </a:solidFill>
              </a:rPr>
              <a:t>m</a:t>
            </a:r>
            <a:r>
              <a:rPr lang="da-DK" sz="1800" dirty="0" smtClean="0"/>
              <a:t>.</a:t>
            </a:r>
          </a:p>
          <a:p>
            <a:r>
              <a:rPr lang="da-DK" sz="1800" dirty="0" smtClean="0"/>
              <a:t>Der </a:t>
            </a:r>
            <a:r>
              <a:rPr lang="da-DK" sz="1800" dirty="0"/>
              <a:t>må kun udføres terrænregulering i </a:t>
            </a:r>
            <a:r>
              <a:rPr lang="da-DK" sz="1800" dirty="0" smtClean="0"/>
              <a:t>et omfang </a:t>
            </a:r>
            <a:r>
              <a:rPr lang="da-DK" sz="1800" dirty="0"/>
              <a:t>af </a:t>
            </a:r>
            <a:r>
              <a:rPr lang="da-DK" sz="1800" b="1" dirty="0">
                <a:solidFill>
                  <a:srgbClr val="0070C0"/>
                </a:solidFill>
              </a:rPr>
              <a:t>højst 15 m² </a:t>
            </a:r>
            <a:r>
              <a:rPr lang="da-DK" sz="1800" dirty="0"/>
              <a:t>på </a:t>
            </a:r>
            <a:r>
              <a:rPr lang="da-DK" sz="1800" b="1" dirty="0">
                <a:solidFill>
                  <a:srgbClr val="0070C0"/>
                </a:solidFill>
              </a:rPr>
              <a:t>op til +/- 30 cm </a:t>
            </a:r>
            <a:r>
              <a:rPr lang="da-DK" sz="1800" dirty="0" smtClean="0"/>
              <a:t>i forbindelse </a:t>
            </a:r>
            <a:r>
              <a:rPr lang="da-DK" sz="1800" dirty="0"/>
              <a:t>med etablering af et </a:t>
            </a:r>
            <a:r>
              <a:rPr lang="da-DK" sz="1800" b="1" dirty="0" smtClean="0"/>
              <a:t>befæstet opholdsareal</a:t>
            </a:r>
            <a:r>
              <a:rPr lang="da-DK" sz="1800" dirty="0" smtClean="0"/>
              <a:t> </a:t>
            </a:r>
            <a:r>
              <a:rPr lang="da-DK" sz="1800" dirty="0"/>
              <a:t>i umiddelbar tilknytning </a:t>
            </a:r>
            <a:r>
              <a:rPr lang="da-DK" sz="1800" dirty="0" smtClean="0"/>
              <a:t>til hovedhuset/beboelsesbygningen.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483768" y="6309320"/>
            <a:ext cx="4392488" cy="548680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1" t="36762" r="23422" b="40512"/>
          <a:stretch/>
        </p:blipFill>
        <p:spPr bwMode="auto">
          <a:xfrm>
            <a:off x="435665" y="1124744"/>
            <a:ext cx="820674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02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§10 Ubebyggede arealer og beplantning</a:t>
            </a:r>
            <a:endParaRPr lang="da-DK" sz="5400" b="1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267744" y="6356351"/>
            <a:ext cx="4752528" cy="168993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2" t="18636" r="23858" b="17501"/>
          <a:stretch/>
        </p:blipFill>
        <p:spPr bwMode="auto">
          <a:xfrm>
            <a:off x="683568" y="1052736"/>
            <a:ext cx="7847400" cy="571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44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§10 Ubebyggede arealer og beplantning</a:t>
            </a:r>
            <a:endParaRPr lang="da-DK" sz="5400" b="1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u="sng" dirty="0" smtClean="0"/>
              <a:t>§10.4 Hegn</a:t>
            </a:r>
          </a:p>
          <a:p>
            <a:r>
              <a:rPr lang="da-DK" sz="2000" dirty="0" smtClean="0"/>
              <a:t>Hegn </a:t>
            </a:r>
            <a:r>
              <a:rPr lang="da-DK" sz="2000" dirty="0"/>
              <a:t>i </a:t>
            </a:r>
            <a:r>
              <a:rPr lang="da-DK" sz="2000" dirty="0" smtClean="0"/>
              <a:t>skel mod sti, </a:t>
            </a:r>
            <a:r>
              <a:rPr lang="da-DK" sz="2000" dirty="0"/>
              <a:t>samt hegn nærmere skel mod vej </a:t>
            </a:r>
            <a:r>
              <a:rPr lang="da-DK" sz="2000" dirty="0" smtClean="0"/>
              <a:t>end 5 </a:t>
            </a:r>
            <a:r>
              <a:rPr lang="da-DK" sz="2000" dirty="0"/>
              <a:t>m og nærmere søer </a:t>
            </a:r>
            <a:r>
              <a:rPr lang="da-DK" sz="2000" dirty="0" smtClean="0"/>
              <a:t>end </a:t>
            </a:r>
            <a:r>
              <a:rPr lang="da-DK" sz="2000" dirty="0"/>
              <a:t>6 m </a:t>
            </a:r>
            <a:r>
              <a:rPr lang="da-DK" sz="2000" b="1" dirty="0">
                <a:solidFill>
                  <a:srgbClr val="0070C0"/>
                </a:solidFill>
              </a:rPr>
              <a:t>kun etableres som levende </a:t>
            </a:r>
            <a:r>
              <a:rPr lang="da-DK" sz="2000" b="1" dirty="0" smtClean="0">
                <a:solidFill>
                  <a:srgbClr val="0070C0"/>
                </a:solidFill>
              </a:rPr>
              <a:t>hegn</a:t>
            </a:r>
            <a:r>
              <a:rPr lang="da-DK" sz="2000" dirty="0" smtClean="0"/>
              <a:t> og </a:t>
            </a:r>
            <a:r>
              <a:rPr lang="da-DK" sz="2000" dirty="0"/>
              <a:t>have en højde på maksimalt 180 cm. </a:t>
            </a:r>
          </a:p>
          <a:p>
            <a:r>
              <a:rPr lang="da-DK" sz="2000" dirty="0" smtClean="0"/>
              <a:t>På indersiden (ind </a:t>
            </a:r>
            <a:r>
              <a:rPr lang="da-DK" sz="2000" dirty="0"/>
              <a:t>mod egen grund) af det </a:t>
            </a:r>
            <a:r>
              <a:rPr lang="da-DK" sz="2000" dirty="0" smtClean="0"/>
              <a:t>levende hegn </a:t>
            </a:r>
            <a:r>
              <a:rPr lang="da-DK" sz="2000" dirty="0"/>
              <a:t>må dog opsættes </a:t>
            </a:r>
            <a:r>
              <a:rPr lang="da-DK" sz="2000" b="1" dirty="0">
                <a:solidFill>
                  <a:srgbClr val="0070C0"/>
                </a:solidFill>
              </a:rPr>
              <a:t>trådhegn</a:t>
            </a:r>
            <a:r>
              <a:rPr lang="da-DK" sz="2000" dirty="0"/>
              <a:t>, der </a:t>
            </a:r>
            <a:r>
              <a:rPr lang="da-DK" sz="2000" dirty="0" smtClean="0"/>
              <a:t>skjules/vil blive </a:t>
            </a:r>
            <a:r>
              <a:rPr lang="da-DK" sz="2000" dirty="0"/>
              <a:t>skjult af det levende </a:t>
            </a:r>
            <a:r>
              <a:rPr lang="da-DK" sz="2000" dirty="0" smtClean="0"/>
              <a:t>hegn.</a:t>
            </a:r>
          </a:p>
          <a:p>
            <a:r>
              <a:rPr lang="da-DK" sz="2000" dirty="0" smtClean="0"/>
              <a:t>Undtaget </a:t>
            </a:r>
            <a:r>
              <a:rPr lang="da-DK" sz="2000" dirty="0"/>
              <a:t>herfor er </a:t>
            </a:r>
            <a:r>
              <a:rPr lang="da-DK" sz="2000" b="1" dirty="0">
                <a:solidFill>
                  <a:srgbClr val="0070C0"/>
                </a:solidFill>
              </a:rPr>
              <a:t>åbne, traditionelle </a:t>
            </a:r>
            <a:r>
              <a:rPr lang="da-DK" sz="2000" b="1" dirty="0" smtClean="0">
                <a:solidFill>
                  <a:srgbClr val="0070C0"/>
                </a:solidFill>
              </a:rPr>
              <a:t>træstakitter</a:t>
            </a:r>
            <a:r>
              <a:rPr lang="da-DK" sz="2000" dirty="0" smtClean="0"/>
              <a:t> med </a:t>
            </a:r>
            <a:r>
              <a:rPr lang="da-DK" sz="2000" dirty="0"/>
              <a:t>en maksimal højde på 120 cm </a:t>
            </a:r>
            <a:r>
              <a:rPr lang="da-DK" sz="2000" dirty="0" smtClean="0"/>
              <a:t>og som </a:t>
            </a:r>
            <a:r>
              <a:rPr lang="da-DK" sz="2000" dirty="0"/>
              <a:t>fremstår som malet hvid eller </a:t>
            </a:r>
            <a:r>
              <a:rPr lang="da-DK" sz="2000" dirty="0" err="1"/>
              <a:t>umalet</a:t>
            </a:r>
            <a:r>
              <a:rPr lang="da-DK" sz="2000" dirty="0"/>
              <a:t> natur</a:t>
            </a:r>
            <a:r>
              <a:rPr lang="da-DK" sz="2000" dirty="0" smtClean="0"/>
              <a:t>. Disse </a:t>
            </a:r>
            <a:r>
              <a:rPr lang="da-DK" sz="2000" dirty="0"/>
              <a:t>må placeres umiddelbart i skel </a:t>
            </a:r>
            <a:r>
              <a:rPr lang="da-DK" sz="2000" dirty="0" smtClean="0"/>
              <a:t>mod vej </a:t>
            </a:r>
            <a:r>
              <a:rPr lang="da-DK" sz="2000" dirty="0"/>
              <a:t>og sti. </a:t>
            </a:r>
            <a:endParaRPr lang="da-DK" sz="2000" dirty="0" smtClean="0"/>
          </a:p>
          <a:p>
            <a:r>
              <a:rPr lang="da-DK" sz="2000" dirty="0" smtClean="0"/>
              <a:t>For Gammel Hareskovvej 257 til 329 gælder</a:t>
            </a:r>
            <a:r>
              <a:rPr lang="da-DK" sz="2000" dirty="0"/>
              <a:t>, at hegn - såvel levende </a:t>
            </a:r>
            <a:r>
              <a:rPr lang="da-DK" sz="2000" dirty="0" smtClean="0"/>
              <a:t>som træstakitter </a:t>
            </a:r>
            <a:r>
              <a:rPr lang="da-DK" sz="2000" dirty="0"/>
              <a:t>- nærmere end 5 m fra vejskel </a:t>
            </a:r>
            <a:r>
              <a:rPr lang="da-DK" sz="2000" dirty="0" smtClean="0"/>
              <a:t>mod Gammel </a:t>
            </a:r>
            <a:r>
              <a:rPr lang="da-DK" sz="2000" dirty="0"/>
              <a:t>Hareskovvej må være maksimalt </a:t>
            </a:r>
            <a:r>
              <a:rPr lang="da-DK" sz="2000" dirty="0" smtClean="0"/>
              <a:t>120 cm høje.</a:t>
            </a:r>
            <a:endParaRPr lang="da-DK" sz="2400" dirty="0" smtClean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3960440" cy="313010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94104"/>
            <a:ext cx="4032448" cy="159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04" y="5415880"/>
            <a:ext cx="2871364" cy="14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29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§10 Ubebyggede arealer og beplantning</a:t>
            </a:r>
            <a:endParaRPr lang="da-DK" sz="5400" b="1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412776"/>
            <a:ext cx="5482952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200" u="sng" dirty="0" smtClean="0"/>
              <a:t>§10.8 Støjhegn</a:t>
            </a:r>
          </a:p>
          <a:p>
            <a:r>
              <a:rPr lang="da-DK" sz="2200" dirty="0"/>
              <a:t>Inden for lokalplanområdet må der </a:t>
            </a:r>
            <a:r>
              <a:rPr lang="da-DK" sz="2200" b="1" dirty="0">
                <a:solidFill>
                  <a:srgbClr val="0070C0"/>
                </a:solidFill>
              </a:rPr>
              <a:t>ikke</a:t>
            </a:r>
            <a:r>
              <a:rPr lang="da-DK" sz="2200" dirty="0"/>
              <a:t> </a:t>
            </a:r>
            <a:r>
              <a:rPr lang="da-DK" sz="2200" dirty="0" smtClean="0"/>
              <a:t>etableres støjhegn </a:t>
            </a:r>
            <a:r>
              <a:rPr lang="da-DK" sz="2200" dirty="0"/>
              <a:t>og støjvolde</a:t>
            </a:r>
            <a:r>
              <a:rPr lang="da-DK" sz="2200" dirty="0" smtClean="0"/>
              <a:t>.</a:t>
            </a:r>
            <a:br>
              <a:rPr lang="da-DK" sz="2200" dirty="0" smtClean="0"/>
            </a:br>
            <a:endParaRPr lang="da-DK" sz="2200" dirty="0" smtClean="0"/>
          </a:p>
          <a:p>
            <a:r>
              <a:rPr lang="da-DK" sz="2200" dirty="0" smtClean="0"/>
              <a:t>Langs </a:t>
            </a:r>
            <a:r>
              <a:rPr lang="da-DK" sz="2200" dirty="0"/>
              <a:t>veje, hvis trafik påfører støjfølsom </a:t>
            </a:r>
            <a:r>
              <a:rPr lang="da-DK" sz="2200" dirty="0" smtClean="0"/>
              <a:t>arealanvendelse inden </a:t>
            </a:r>
            <a:r>
              <a:rPr lang="da-DK" sz="2200" dirty="0"/>
              <a:t>for lokalplanområdet </a:t>
            </a:r>
            <a:r>
              <a:rPr lang="da-DK" sz="2200" dirty="0" smtClean="0"/>
              <a:t>med et </a:t>
            </a:r>
            <a:r>
              <a:rPr lang="da-DK" sz="2200" b="1" dirty="0"/>
              <a:t>trafikstøjniveau</a:t>
            </a:r>
            <a:r>
              <a:rPr lang="da-DK" sz="2200" dirty="0"/>
              <a:t> </a:t>
            </a:r>
            <a:r>
              <a:rPr lang="da-DK" sz="2200" b="1" dirty="0"/>
              <a:t>over Miljøstyrelsens </a:t>
            </a:r>
            <a:r>
              <a:rPr lang="da-DK" sz="2200" b="1" dirty="0" smtClean="0"/>
              <a:t>vejledende grænseværdier</a:t>
            </a:r>
            <a:r>
              <a:rPr lang="da-DK" sz="2200" dirty="0"/>
              <a:t>, kan Byrådet dog tillade</a:t>
            </a:r>
            <a:r>
              <a:rPr lang="da-DK" sz="2200" dirty="0" smtClean="0"/>
              <a:t>, at </a:t>
            </a:r>
            <a:r>
              <a:rPr lang="da-DK" sz="2200" dirty="0"/>
              <a:t>der nærmere skel mod vej end 5 m </a:t>
            </a:r>
            <a:r>
              <a:rPr lang="da-DK" sz="2200" dirty="0" smtClean="0"/>
              <a:t>opsættes </a:t>
            </a:r>
            <a:r>
              <a:rPr lang="da-DK" sz="2200" b="1" dirty="0" smtClean="0">
                <a:solidFill>
                  <a:srgbClr val="0070C0"/>
                </a:solidFill>
              </a:rPr>
              <a:t>hegn</a:t>
            </a:r>
            <a:r>
              <a:rPr lang="da-DK" sz="2200" b="1" dirty="0">
                <a:solidFill>
                  <a:srgbClr val="0070C0"/>
                </a:solidFill>
              </a:rPr>
              <a:t>, der dæmper støjen</a:t>
            </a:r>
            <a:r>
              <a:rPr lang="da-DK" sz="2200" dirty="0"/>
              <a:t> til </a:t>
            </a:r>
            <a:r>
              <a:rPr lang="da-DK" sz="2200" dirty="0" smtClean="0"/>
              <a:t>Miljøstyrelsens vejledende </a:t>
            </a:r>
            <a:r>
              <a:rPr lang="da-DK" sz="2200" dirty="0"/>
              <a:t>støjgrænser på udendørs opholdsarealer</a:t>
            </a:r>
            <a:r>
              <a:rPr lang="da-DK" sz="2200" dirty="0" smtClean="0"/>
              <a:t>, </a:t>
            </a:r>
            <a:r>
              <a:rPr lang="da-DK" sz="2200" b="1" dirty="0" smtClean="0">
                <a:solidFill>
                  <a:srgbClr val="0070C0"/>
                </a:solidFill>
              </a:rPr>
              <a:t>og</a:t>
            </a:r>
            <a:r>
              <a:rPr lang="da-DK" sz="2200" dirty="0" smtClean="0">
                <a:solidFill>
                  <a:srgbClr val="0070C0"/>
                </a:solidFill>
              </a:rPr>
              <a:t> </a:t>
            </a:r>
            <a:r>
              <a:rPr lang="da-DK" sz="2200" b="1" dirty="0">
                <a:solidFill>
                  <a:srgbClr val="0070C0"/>
                </a:solidFill>
              </a:rPr>
              <a:t>som skjules/vil blive skjult af </a:t>
            </a:r>
            <a:r>
              <a:rPr lang="da-DK" sz="2200" b="1" dirty="0" smtClean="0">
                <a:solidFill>
                  <a:srgbClr val="0070C0"/>
                </a:solidFill>
              </a:rPr>
              <a:t>et supplerende</a:t>
            </a:r>
            <a:r>
              <a:rPr lang="da-DK" sz="2200" b="1" dirty="0">
                <a:solidFill>
                  <a:srgbClr val="0070C0"/>
                </a:solidFill>
              </a:rPr>
              <a:t>, levende hegn</a:t>
            </a:r>
            <a:endParaRPr lang="da-DK" sz="2200" b="1" dirty="0" smtClean="0">
              <a:solidFill>
                <a:srgbClr val="0070C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3960440" cy="313010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1" t="35000" r="21927" b="8409"/>
          <a:stretch/>
        </p:blipFill>
        <p:spPr bwMode="auto">
          <a:xfrm>
            <a:off x="5796136" y="1052736"/>
            <a:ext cx="3152522" cy="564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8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§10 Ubebyggede arealer og beplantning</a:t>
            </a:r>
            <a:endParaRPr lang="da-DK" sz="5400" b="1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412776"/>
            <a:ext cx="8147248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200" u="sng" dirty="0" smtClean="0"/>
              <a:t>§10.9 Bevaringsværdige træer</a:t>
            </a:r>
          </a:p>
          <a:p>
            <a:r>
              <a:rPr lang="da-DK" sz="2200" dirty="0"/>
              <a:t>Eksisterende træer markeret på kort 4</a:t>
            </a:r>
            <a:r>
              <a:rPr lang="da-DK" sz="2200" dirty="0" smtClean="0"/>
              <a:t> </a:t>
            </a:r>
            <a:r>
              <a:rPr lang="da-DK" sz="2200" b="1" dirty="0">
                <a:solidFill>
                  <a:srgbClr val="0070C0"/>
                </a:solidFill>
              </a:rPr>
              <a:t>skal bevares</a:t>
            </a:r>
            <a:r>
              <a:rPr lang="da-DK" sz="2200" dirty="0"/>
              <a:t>. Fældning må kun finde </a:t>
            </a:r>
            <a:r>
              <a:rPr lang="da-DK" sz="2200" dirty="0" smtClean="0"/>
              <a:t>sted med </a:t>
            </a:r>
            <a:r>
              <a:rPr lang="da-DK" sz="2200" dirty="0"/>
              <a:t>byrådets godkendelse i hvert enkelt tilfælde.</a:t>
            </a:r>
          </a:p>
          <a:p>
            <a:r>
              <a:rPr lang="da-DK" sz="2200" dirty="0"/>
              <a:t>I en radius af 2 m fra træernes midte </a:t>
            </a:r>
            <a:r>
              <a:rPr lang="da-DK" sz="2200" dirty="0" smtClean="0"/>
              <a:t>må det </a:t>
            </a:r>
            <a:r>
              <a:rPr lang="da-DK" sz="2200" dirty="0"/>
              <a:t>eksisterende terræn ikke ændres</a:t>
            </a:r>
            <a:r>
              <a:rPr lang="da-DK" sz="2200" dirty="0" smtClean="0"/>
              <a:t>.</a:t>
            </a:r>
          </a:p>
          <a:p>
            <a:endParaRPr lang="da-DK" sz="2200" dirty="0" smtClean="0"/>
          </a:p>
          <a:p>
            <a:pPr marL="0" indent="0">
              <a:buNone/>
            </a:pPr>
            <a:r>
              <a:rPr lang="da-DK" sz="2200" u="sng" dirty="0" smtClean="0"/>
              <a:t>§10.10 Søer</a:t>
            </a:r>
            <a:endParaRPr lang="da-DK" sz="2200" u="sng" dirty="0"/>
          </a:p>
          <a:p>
            <a:r>
              <a:rPr lang="da-DK" sz="2200" dirty="0" smtClean="0"/>
              <a:t>Eksisterende </a:t>
            </a:r>
            <a:r>
              <a:rPr lang="da-DK" sz="2200" dirty="0"/>
              <a:t>søer vist på kort 4 </a:t>
            </a:r>
            <a:r>
              <a:rPr lang="da-DK" sz="2200" b="1" dirty="0" smtClean="0">
                <a:solidFill>
                  <a:srgbClr val="0070C0"/>
                </a:solidFill>
              </a:rPr>
              <a:t>må</a:t>
            </a:r>
            <a:r>
              <a:rPr lang="da-DK" sz="2200" dirty="0" smtClean="0"/>
              <a:t> </a:t>
            </a:r>
            <a:r>
              <a:rPr lang="da-DK" sz="2200" b="1" dirty="0" smtClean="0">
                <a:solidFill>
                  <a:srgbClr val="0070C0"/>
                </a:solidFill>
              </a:rPr>
              <a:t>ikke </a:t>
            </a:r>
            <a:r>
              <a:rPr lang="da-DK" sz="2200" b="1" dirty="0">
                <a:solidFill>
                  <a:srgbClr val="0070C0"/>
                </a:solidFill>
              </a:rPr>
              <a:t>ændres ved regulering, opfyldning og lignende</a:t>
            </a:r>
            <a:r>
              <a:rPr lang="da-DK" sz="2200" dirty="0"/>
              <a:t>.</a:t>
            </a:r>
          </a:p>
          <a:p>
            <a:r>
              <a:rPr lang="da-DK" sz="2200" dirty="0"/>
              <a:t>Der </a:t>
            </a:r>
            <a:r>
              <a:rPr lang="da-DK" sz="2200" b="1" dirty="0">
                <a:solidFill>
                  <a:srgbClr val="0070C0"/>
                </a:solidFill>
              </a:rPr>
              <a:t>må ikke etableres </a:t>
            </a:r>
            <a:r>
              <a:rPr lang="da-DK" sz="2200" dirty="0"/>
              <a:t>nogen form for</a:t>
            </a:r>
            <a:r>
              <a:rPr lang="da-DK" sz="2200" b="1" dirty="0">
                <a:solidFill>
                  <a:srgbClr val="0070C0"/>
                </a:solidFill>
              </a:rPr>
              <a:t> bebyggelse</a:t>
            </a:r>
            <a:r>
              <a:rPr lang="da-DK" sz="2200" b="1" dirty="0" smtClean="0">
                <a:solidFill>
                  <a:srgbClr val="0070C0"/>
                </a:solidFill>
              </a:rPr>
              <a:t>, oplag, træterrasser</a:t>
            </a:r>
            <a:r>
              <a:rPr lang="da-DK" sz="2200" b="1" dirty="0">
                <a:solidFill>
                  <a:srgbClr val="0070C0"/>
                </a:solidFill>
              </a:rPr>
              <a:t>, drivhuse eller lignende</a:t>
            </a:r>
            <a:r>
              <a:rPr lang="da-DK" sz="2200" b="1" dirty="0" smtClean="0">
                <a:solidFill>
                  <a:srgbClr val="0070C0"/>
                </a:solidFill>
              </a:rPr>
              <a:t>, </a:t>
            </a:r>
            <a:r>
              <a:rPr lang="da-DK" sz="2200" dirty="0" smtClean="0"/>
              <a:t>samt </a:t>
            </a:r>
            <a:r>
              <a:rPr lang="da-DK" sz="2200" dirty="0"/>
              <a:t>foretages</a:t>
            </a:r>
            <a:r>
              <a:rPr lang="da-DK" sz="2200" b="1" dirty="0">
                <a:solidFill>
                  <a:srgbClr val="0070C0"/>
                </a:solidFill>
              </a:rPr>
              <a:t> </a:t>
            </a:r>
            <a:r>
              <a:rPr lang="da-DK" sz="2200" b="1" dirty="0" smtClean="0">
                <a:solidFill>
                  <a:srgbClr val="0070C0"/>
                </a:solidFill>
              </a:rPr>
              <a:t>terræn-reguleringer </a:t>
            </a:r>
            <a:r>
              <a:rPr lang="da-DK" sz="2200" dirty="0" smtClean="0"/>
              <a:t>inden for </a:t>
            </a:r>
            <a:r>
              <a:rPr lang="da-DK" sz="2200" dirty="0"/>
              <a:t>en afstand af </a:t>
            </a:r>
            <a:r>
              <a:rPr lang="da-DK" sz="2200" b="1" dirty="0">
                <a:solidFill>
                  <a:srgbClr val="0070C0"/>
                </a:solidFill>
              </a:rPr>
              <a:t>10 m</a:t>
            </a:r>
            <a:r>
              <a:rPr lang="da-DK" sz="2200" dirty="0"/>
              <a:t> fra eksisterende </a:t>
            </a:r>
            <a:r>
              <a:rPr lang="da-DK" sz="2200" dirty="0" smtClean="0"/>
              <a:t>søer.</a:t>
            </a:r>
            <a:endParaRPr lang="da-DK" sz="2200" dirty="0"/>
          </a:p>
          <a:p>
            <a:r>
              <a:rPr lang="da-DK" sz="2200" dirty="0"/>
              <a:t>Der må ikke etableres bådebroer eller lignende.</a:t>
            </a:r>
            <a:endParaRPr lang="da-DK" sz="2200" dirty="0" smtClean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3960440" cy="313010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279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§11 Belysning og skiltning</a:t>
            </a:r>
            <a:endParaRPr lang="da-DK" sz="5400" b="1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400" u="sng" dirty="0" smtClean="0"/>
              <a:t>§11.1 Belysning</a:t>
            </a:r>
          </a:p>
          <a:p>
            <a:r>
              <a:rPr lang="da-DK" sz="2400" dirty="0"/>
              <a:t>Indenfor delområde C må belysning kun </a:t>
            </a:r>
            <a:r>
              <a:rPr lang="da-DK" sz="2400" dirty="0" smtClean="0"/>
              <a:t>udføres som </a:t>
            </a:r>
            <a:r>
              <a:rPr lang="da-DK" sz="2400" dirty="0"/>
              <a:t>belysning </a:t>
            </a:r>
            <a:r>
              <a:rPr lang="da-DK" sz="2400" dirty="0" smtClean="0"/>
              <a:t>på facaderne/væglamper og kun </a:t>
            </a:r>
            <a:r>
              <a:rPr lang="da-DK" sz="2400" dirty="0"/>
              <a:t>fremstå som nedadrettet og ikke blændende</a:t>
            </a:r>
            <a:r>
              <a:rPr lang="da-DK" sz="2400" dirty="0" smtClean="0"/>
              <a:t>. Lyspunktshøjden </a:t>
            </a:r>
            <a:r>
              <a:rPr lang="da-DK" sz="2400" dirty="0"/>
              <a:t>må være maksimalt </a:t>
            </a:r>
            <a:r>
              <a:rPr lang="da-DK" sz="2400" dirty="0" smtClean="0"/>
              <a:t>3,5m</a:t>
            </a:r>
            <a:r>
              <a:rPr lang="da-DK" sz="2400" dirty="0"/>
              <a:t>, og lyskilden må ikke kunne ses</a:t>
            </a:r>
            <a:r>
              <a:rPr lang="da-DK" sz="2400" dirty="0" smtClean="0"/>
              <a:t>.</a:t>
            </a:r>
          </a:p>
          <a:p>
            <a:endParaRPr lang="da-DK" sz="2400" dirty="0" smtClean="0"/>
          </a:p>
          <a:p>
            <a:pPr marL="0" indent="0">
              <a:buNone/>
            </a:pPr>
            <a:r>
              <a:rPr lang="da-DK" sz="2400" u="sng" dirty="0" smtClean="0"/>
              <a:t>§11.2-3 Skiltning</a:t>
            </a:r>
            <a:endParaRPr lang="da-DK" sz="2400" dirty="0" smtClean="0"/>
          </a:p>
          <a:p>
            <a:r>
              <a:rPr lang="da-DK" sz="2400" dirty="0"/>
              <a:t>Inden for delområderne A, B, D og L </a:t>
            </a:r>
            <a:r>
              <a:rPr lang="da-DK" sz="2400" dirty="0" smtClean="0"/>
              <a:t>må skiltning </a:t>
            </a:r>
            <a:r>
              <a:rPr lang="da-DK" sz="2400" dirty="0"/>
              <a:t>kun finde sted i form af </a:t>
            </a:r>
            <a:r>
              <a:rPr lang="da-DK" sz="2400" dirty="0" smtClean="0"/>
              <a:t>almindelig navne- </a:t>
            </a:r>
            <a:r>
              <a:rPr lang="da-DK" sz="2400" dirty="0"/>
              <a:t>og husnummerskiltning</a:t>
            </a:r>
            <a:r>
              <a:rPr lang="da-DK" sz="2400" dirty="0" smtClean="0"/>
              <a:t>.</a:t>
            </a:r>
          </a:p>
          <a:p>
            <a:r>
              <a:rPr lang="da-DK" sz="2400" dirty="0"/>
              <a:t>Indenfor delområde C må </a:t>
            </a:r>
            <a:r>
              <a:rPr lang="da-DK" sz="2400" dirty="0" smtClean="0"/>
              <a:t>skiltning …</a:t>
            </a:r>
            <a:endParaRPr lang="da-DK" sz="2400" b="1" dirty="0" smtClean="0">
              <a:solidFill>
                <a:srgbClr val="0070C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3960440" cy="313010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749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Hvorfor en lokalplan?</a:t>
            </a:r>
            <a:endParaRPr lang="da-DK" sz="54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i="1" dirty="0" smtClean="0">
                <a:solidFill>
                  <a:srgbClr val="0070C0"/>
                </a:solidFill>
              </a:rPr>
              <a:t>Lokalplanen fastlægger </a:t>
            </a:r>
            <a:r>
              <a:rPr lang="da-DK" i="1" dirty="0" smtClean="0">
                <a:solidFill>
                  <a:srgbClr val="FF0000"/>
                </a:solidFill>
              </a:rPr>
              <a:t>bindende bestemmelser</a:t>
            </a:r>
            <a:r>
              <a:rPr lang="da-DK" i="1" dirty="0" smtClean="0">
                <a:solidFill>
                  <a:srgbClr val="0070C0"/>
                </a:solidFill>
              </a:rPr>
              <a:t> for den fremtidige anvendelse, bebyggelse og udformning af lokalplanområdet.</a:t>
            </a:r>
          </a:p>
          <a:p>
            <a:pPr marL="0" indent="0" algn="ctr">
              <a:buNone/>
            </a:pPr>
            <a:endParaRPr lang="da-DK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da-DK" i="1" dirty="0" smtClean="0">
                <a:solidFill>
                  <a:srgbClr val="0070C0"/>
                </a:solidFill>
              </a:rPr>
              <a:t>Overtrædelse er </a:t>
            </a:r>
            <a:r>
              <a:rPr lang="da-DK" i="1" dirty="0" smtClean="0">
                <a:solidFill>
                  <a:srgbClr val="FF0000"/>
                </a:solidFill>
              </a:rPr>
              <a:t>strafbart</a:t>
            </a:r>
            <a:r>
              <a:rPr lang="da-DK" i="1" dirty="0" smtClean="0">
                <a:solidFill>
                  <a:srgbClr val="0070C0"/>
                </a:solidFill>
              </a:rPr>
              <a:t>. Dog </a:t>
            </a:r>
            <a:r>
              <a:rPr lang="da-DK" i="1" dirty="0" smtClean="0">
                <a:solidFill>
                  <a:srgbClr val="FF0000"/>
                </a:solidFill>
              </a:rPr>
              <a:t>ikke</a:t>
            </a:r>
            <a:r>
              <a:rPr lang="da-DK" i="1" dirty="0" smtClean="0">
                <a:solidFill>
                  <a:srgbClr val="0070C0"/>
                </a:solidFill>
              </a:rPr>
              <a:t> </a:t>
            </a:r>
            <a:r>
              <a:rPr lang="da-DK" i="1" dirty="0" smtClean="0">
                <a:solidFill>
                  <a:srgbClr val="FF0000"/>
                </a:solidFill>
              </a:rPr>
              <a:t>handlepligt</a:t>
            </a:r>
            <a:r>
              <a:rPr lang="da-DK" i="1" dirty="0" smtClean="0">
                <a:solidFill>
                  <a:srgbClr val="0070C0"/>
                </a:solidFill>
              </a:rPr>
              <a:t>.</a:t>
            </a:r>
          </a:p>
          <a:p>
            <a:pPr marL="0" indent="0" algn="ctr">
              <a:buNone/>
            </a:pPr>
            <a:endParaRPr lang="da-DK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da-DK" i="1" dirty="0" smtClean="0">
                <a:solidFill>
                  <a:srgbClr val="0070C0"/>
                </a:solidFill>
              </a:rPr>
              <a:t>Dvs.: </a:t>
            </a:r>
            <a:r>
              <a:rPr lang="da-DK" i="1" dirty="0" smtClean="0">
                <a:solidFill>
                  <a:srgbClr val="FF0000"/>
                </a:solidFill>
              </a:rPr>
              <a:t>”Grundloven”</a:t>
            </a:r>
            <a:r>
              <a:rPr lang="da-DK" i="1" dirty="0" smtClean="0">
                <a:solidFill>
                  <a:srgbClr val="0070C0"/>
                </a:solidFill>
              </a:rPr>
              <a:t>, der skal overholdes </a:t>
            </a:r>
            <a:br>
              <a:rPr lang="da-DK" i="1" dirty="0" smtClean="0">
                <a:solidFill>
                  <a:srgbClr val="0070C0"/>
                </a:solidFill>
              </a:rPr>
            </a:br>
            <a:r>
              <a:rPr lang="da-DK" i="1" dirty="0" smtClean="0">
                <a:solidFill>
                  <a:srgbClr val="0070C0"/>
                </a:solidFill>
              </a:rPr>
              <a:t>af alle der laver fysiske ændringer i vores by. </a:t>
            </a:r>
            <a:endParaRPr lang="da-DK" sz="3400" i="1" dirty="0" smtClean="0">
              <a:solidFill>
                <a:srgbClr val="0070C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539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§14 Lokalplanens retsvirkninger</a:t>
            </a:r>
            <a:endParaRPr lang="da-DK" sz="5400" b="1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400" u="sng" dirty="0" smtClean="0"/>
              <a:t>§14.1 </a:t>
            </a:r>
          </a:p>
          <a:p>
            <a:r>
              <a:rPr lang="da-DK" sz="2400" dirty="0" smtClean="0"/>
              <a:t>Når lokalplanen er endeligt vedtaget og offentliggjort, må </a:t>
            </a:r>
            <a:r>
              <a:rPr lang="da-DK" sz="2400" dirty="0"/>
              <a:t>ejendomme, der er omfattet </a:t>
            </a:r>
            <a:r>
              <a:rPr lang="da-DK" sz="2400" dirty="0" smtClean="0"/>
              <a:t>af planen</a:t>
            </a:r>
            <a:r>
              <a:rPr lang="da-DK" sz="2400" dirty="0"/>
              <a:t>, kun bebygges og anvendes i </a:t>
            </a:r>
            <a:r>
              <a:rPr lang="da-DK" sz="2400" dirty="0" smtClean="0"/>
              <a:t>overensstemmelse med </a:t>
            </a:r>
            <a:r>
              <a:rPr lang="da-DK" sz="2400" dirty="0"/>
              <a:t>planens </a:t>
            </a:r>
            <a:r>
              <a:rPr lang="da-DK" sz="2400" dirty="0" smtClean="0"/>
              <a:t>bestemmelser. Lokalplanen medfører </a:t>
            </a:r>
            <a:r>
              <a:rPr lang="da-DK" sz="2400" dirty="0"/>
              <a:t>ikke i sig selv pligt til at </a:t>
            </a:r>
            <a:r>
              <a:rPr lang="da-DK" sz="2400" dirty="0" smtClean="0"/>
              <a:t>udføre den </a:t>
            </a:r>
            <a:r>
              <a:rPr lang="da-DK" sz="2400" dirty="0"/>
              <a:t>bebyggelse m.v., der er indeholdt </a:t>
            </a:r>
            <a:r>
              <a:rPr lang="da-DK" sz="2400" dirty="0" smtClean="0"/>
              <a:t>i planen.</a:t>
            </a:r>
          </a:p>
          <a:p>
            <a:endParaRPr lang="da-DK" sz="2400" dirty="0"/>
          </a:p>
          <a:p>
            <a:r>
              <a:rPr lang="da-DK" sz="2400" dirty="0"/>
              <a:t>Ligeledes må eksisterende, lovlige </a:t>
            </a:r>
            <a:r>
              <a:rPr lang="da-DK" sz="2400" dirty="0" smtClean="0"/>
              <a:t>forhold fortsætte </a:t>
            </a:r>
            <a:r>
              <a:rPr lang="da-DK" sz="2400" dirty="0"/>
              <a:t>som hidtil. </a:t>
            </a:r>
            <a:r>
              <a:rPr lang="da-DK" sz="2400" dirty="0" smtClean="0"/>
              <a:t>Men </a:t>
            </a:r>
            <a:r>
              <a:rPr lang="da-DK" sz="2400" dirty="0"/>
              <a:t>ved ændringen </a:t>
            </a:r>
            <a:r>
              <a:rPr lang="da-DK" sz="2400" dirty="0" smtClean="0"/>
              <a:t>af anvendelsen </a:t>
            </a:r>
            <a:r>
              <a:rPr lang="da-DK" sz="2400" dirty="0"/>
              <a:t>af bygninger eller </a:t>
            </a:r>
            <a:r>
              <a:rPr lang="da-DK" sz="2400" dirty="0" smtClean="0"/>
              <a:t>ubebyggede arealer</a:t>
            </a:r>
            <a:r>
              <a:rPr lang="da-DK" sz="2400" dirty="0"/>
              <a:t>, ved opførelse af ny bebyggelse </a:t>
            </a:r>
            <a:r>
              <a:rPr lang="da-DK" sz="2400" dirty="0" smtClean="0"/>
              <a:t>eller nye </a:t>
            </a:r>
            <a:r>
              <a:rPr lang="da-DK" sz="2400" dirty="0"/>
              <a:t>anlæg og ved ombygning</a:t>
            </a:r>
            <a:r>
              <a:rPr lang="da-DK" sz="2400" dirty="0" smtClean="0"/>
              <a:t>, anden </a:t>
            </a:r>
            <a:r>
              <a:rPr lang="da-DK" sz="2400" dirty="0"/>
              <a:t>ændring af de bestående forhold </a:t>
            </a:r>
            <a:r>
              <a:rPr lang="da-DK" sz="2400" dirty="0" smtClean="0"/>
              <a:t>træder lokalplanen </a:t>
            </a:r>
            <a:r>
              <a:rPr lang="da-DK" sz="2400" dirty="0"/>
              <a:t>i kraft over for den enkelte, jf</a:t>
            </a:r>
            <a:r>
              <a:rPr lang="da-DK" sz="2400" dirty="0" smtClean="0"/>
              <a:t>. planlovens </a:t>
            </a:r>
            <a:r>
              <a:rPr lang="da-DK" sz="2400" dirty="0"/>
              <a:t>§ 18</a:t>
            </a:r>
            <a:r>
              <a:rPr lang="da-DK" sz="2400" dirty="0" smtClean="0"/>
              <a:t>.</a:t>
            </a:r>
            <a:endParaRPr lang="da-DK" sz="2400" b="1" dirty="0" smtClean="0">
              <a:solidFill>
                <a:srgbClr val="0070C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3960440" cy="313010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85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Mangler </a:t>
            </a:r>
            <a:r>
              <a:rPr lang="da-DK" sz="3600" b="1" smtClean="0"/>
              <a:t>og forbedringsmuligheder</a:t>
            </a:r>
            <a:r>
              <a:rPr lang="da-DK" sz="3600" b="1" dirty="0" smtClean="0"/>
              <a:t>?</a:t>
            </a:r>
            <a:endParaRPr lang="da-DK" sz="5400" b="1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53285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da-DK" sz="2400" b="1" dirty="0">
                <a:solidFill>
                  <a:srgbClr val="0070C0"/>
                </a:solidFill>
              </a:rPr>
              <a:t>Generelt	Sprogbrug og definitioner</a:t>
            </a: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1		Formål (tydeligere)</a:t>
            </a: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3.10 	Boldbane i skovbrynet (lyd og lysanlæg)</a:t>
            </a: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5.1		Stier (hvilke mangler)</a:t>
            </a: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5.3		Fortov, kantsten, overkørsler (konsekvente krav) </a:t>
            </a: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7.1.3</a:t>
            </a:r>
            <a:r>
              <a:rPr lang="da-DK" sz="2400" b="1" dirty="0">
                <a:solidFill>
                  <a:srgbClr val="0070C0"/>
                </a:solidFill>
              </a:rPr>
              <a:t>	Carporte (afstand til </a:t>
            </a:r>
            <a:r>
              <a:rPr lang="da-DK" sz="2400" b="1" dirty="0" smtClean="0">
                <a:solidFill>
                  <a:srgbClr val="0070C0"/>
                </a:solidFill>
              </a:rPr>
              <a:t>skel)</a:t>
            </a:r>
            <a:endParaRPr lang="da-DK" sz="2400" b="1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7.12		Boldbane i skovbrynet (ordlyd)</a:t>
            </a: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7.20		Område L2 (etageareal 500 m2)</a:t>
            </a: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8.1 		Reflekser fra tage (glans 20)</a:t>
            </a: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10.2 	Terrænregulering (bl.a. nær skel)</a:t>
            </a: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11.1		Skiltning (for restriktivt?)</a:t>
            </a: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10.X		Historisk stengærde langs skoven (beskyttelse)</a:t>
            </a:r>
          </a:p>
          <a:p>
            <a:pPr>
              <a:spcBef>
                <a:spcPts val="0"/>
              </a:spcBef>
            </a:pPr>
            <a:r>
              <a:rPr lang="da-DK" sz="2400" b="1" dirty="0" smtClean="0">
                <a:solidFill>
                  <a:srgbClr val="0070C0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da-DK" sz="2400" b="1" dirty="0">
                <a:solidFill>
                  <a:srgbClr val="0070C0"/>
                </a:solidFill>
              </a:rPr>
              <a:t> </a:t>
            </a:r>
            <a:endParaRPr lang="da-DK" sz="2400" b="1" dirty="0" smtClean="0">
              <a:solidFill>
                <a:srgbClr val="0070C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3960440" cy="313010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061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Det videre forløb</a:t>
            </a:r>
            <a:endParaRPr lang="da-DK" sz="5400" b="1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b="1" dirty="0">
                <a:solidFill>
                  <a:srgbClr val="0070C0"/>
                </a:solidFill>
              </a:rPr>
              <a:t>Bemærkninger skal senest den 8. december 2015 sendes </a:t>
            </a:r>
            <a:r>
              <a:rPr lang="da-DK" b="1" dirty="0" smtClean="0">
                <a:solidFill>
                  <a:srgbClr val="0070C0"/>
                </a:solidFill>
              </a:rPr>
              <a:t>til: </a:t>
            </a:r>
            <a:br>
              <a:rPr lang="da-DK" b="1" dirty="0" smtClean="0">
                <a:solidFill>
                  <a:srgbClr val="0070C0"/>
                </a:solidFill>
              </a:rPr>
            </a:br>
            <a:endParaRPr lang="da-DK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da-DK" b="1" dirty="0" smtClean="0">
                <a:solidFill>
                  <a:srgbClr val="0070C0"/>
                </a:solidFill>
              </a:rPr>
              <a:t>Furesø Kommune </a:t>
            </a:r>
            <a:br>
              <a:rPr lang="da-DK" b="1" dirty="0" smtClean="0">
                <a:solidFill>
                  <a:srgbClr val="0070C0"/>
                </a:solidFill>
              </a:rPr>
            </a:br>
            <a:r>
              <a:rPr lang="da-DK" b="1" dirty="0" smtClean="0">
                <a:solidFill>
                  <a:srgbClr val="0070C0"/>
                </a:solidFill>
              </a:rPr>
              <a:t>Center </a:t>
            </a:r>
            <a:r>
              <a:rPr lang="da-DK" b="1" dirty="0">
                <a:solidFill>
                  <a:srgbClr val="0070C0"/>
                </a:solidFill>
              </a:rPr>
              <a:t>for By og </a:t>
            </a:r>
            <a:r>
              <a:rPr lang="da-DK" b="1" dirty="0" smtClean="0">
                <a:solidFill>
                  <a:srgbClr val="0070C0"/>
                </a:solidFill>
              </a:rPr>
              <a:t>Miljø</a:t>
            </a:r>
            <a:br>
              <a:rPr lang="da-DK" b="1" dirty="0" smtClean="0">
                <a:solidFill>
                  <a:srgbClr val="0070C0"/>
                </a:solidFill>
              </a:rPr>
            </a:br>
            <a:r>
              <a:rPr lang="da-DK" b="1" dirty="0" smtClean="0">
                <a:solidFill>
                  <a:srgbClr val="0070C0"/>
                </a:solidFill>
                <a:hlinkClick r:id="rId3"/>
              </a:rPr>
              <a:t>bme@furesoe.dk</a:t>
            </a:r>
            <a:r>
              <a:rPr lang="da-DK" b="1" dirty="0" smtClean="0">
                <a:solidFill>
                  <a:srgbClr val="0070C0"/>
                </a:solidFill>
              </a:rPr>
              <a:t/>
            </a:r>
            <a:br>
              <a:rPr lang="da-DK" b="1" dirty="0" smtClean="0">
                <a:solidFill>
                  <a:srgbClr val="0070C0"/>
                </a:solidFill>
              </a:rPr>
            </a:br>
            <a:endParaRPr lang="da-DK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da-DK" b="1" dirty="0" smtClean="0">
                <a:solidFill>
                  <a:srgbClr val="0070C0"/>
                </a:solidFill>
              </a:rPr>
              <a:t>eller </a:t>
            </a:r>
            <a:r>
              <a:rPr lang="da-DK" b="1" dirty="0">
                <a:solidFill>
                  <a:srgbClr val="0070C0"/>
                </a:solidFill>
              </a:rPr>
              <a:t>med post til </a:t>
            </a:r>
            <a:r>
              <a:rPr lang="da-DK" b="1" dirty="0" smtClean="0">
                <a:solidFill>
                  <a:srgbClr val="0070C0"/>
                </a:solidFill>
              </a:rPr>
              <a:t>Stiager </a:t>
            </a:r>
            <a:r>
              <a:rPr lang="da-DK" b="1" dirty="0">
                <a:solidFill>
                  <a:srgbClr val="0070C0"/>
                </a:solidFill>
              </a:rPr>
              <a:t>2, 3500 </a:t>
            </a:r>
            <a:r>
              <a:rPr lang="da-DK" b="1" dirty="0" smtClean="0">
                <a:solidFill>
                  <a:srgbClr val="0070C0"/>
                </a:solidFill>
              </a:rPr>
              <a:t>Værløse</a:t>
            </a:r>
          </a:p>
          <a:p>
            <a:pPr marL="0" indent="0" algn="ctr">
              <a:buNone/>
            </a:pPr>
            <a:r>
              <a:rPr lang="da-DK" b="1" dirty="0" smtClean="0">
                <a:solidFill>
                  <a:srgbClr val="0070C0"/>
                </a:solidFill>
              </a:rPr>
              <a:t>eller </a:t>
            </a:r>
            <a:r>
              <a:rPr lang="da-DK" b="1" dirty="0">
                <a:solidFill>
                  <a:srgbClr val="0070C0"/>
                </a:solidFill>
              </a:rPr>
              <a:t>via Digital Post til Furesø Kommune. </a:t>
            </a:r>
            <a:endParaRPr lang="da-DK" sz="2400" b="1" dirty="0" smtClean="0">
              <a:solidFill>
                <a:srgbClr val="0070C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3960440" cy="313010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89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Hvorfor en NY lokalplan?</a:t>
            </a:r>
            <a:endParaRPr lang="da-DK" sz="54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sz="3400" b="1" u="sng" dirty="0" smtClean="0">
                <a:solidFill>
                  <a:srgbClr val="0070C0"/>
                </a:solidFill>
              </a:rPr>
              <a:t>De </a:t>
            </a:r>
            <a:r>
              <a:rPr lang="da-DK" sz="3400" b="1" u="sng" dirty="0">
                <a:solidFill>
                  <a:srgbClr val="0070C0"/>
                </a:solidFill>
              </a:rPr>
              <a:t>gamle </a:t>
            </a:r>
            <a:r>
              <a:rPr lang="da-DK" sz="3400" b="1" u="sng" dirty="0" smtClean="0">
                <a:solidFill>
                  <a:srgbClr val="0070C0"/>
                </a:solidFill>
              </a:rPr>
              <a:t>lokalplaner (nr</a:t>
            </a:r>
            <a:r>
              <a:rPr lang="da-DK" sz="3400" b="1" u="sng" dirty="0">
                <a:solidFill>
                  <a:srgbClr val="0070C0"/>
                </a:solidFill>
              </a:rPr>
              <a:t>. 6, 7, 7a, 12</a:t>
            </a:r>
            <a:r>
              <a:rPr lang="da-DK" sz="3400" b="1" u="sng" dirty="0" smtClean="0">
                <a:solidFill>
                  <a:srgbClr val="0070C0"/>
                </a:solidFill>
              </a:rPr>
              <a:t>, 17, 49, 50, 66a):</a:t>
            </a:r>
          </a:p>
          <a:p>
            <a:r>
              <a:rPr lang="da-DK" sz="3400" dirty="0" smtClean="0">
                <a:solidFill>
                  <a:srgbClr val="0070C0"/>
                </a:solidFill>
              </a:rPr>
              <a:t>Uklare bestemmelser </a:t>
            </a:r>
          </a:p>
          <a:p>
            <a:r>
              <a:rPr lang="da-DK" sz="3400" dirty="0" smtClean="0">
                <a:solidFill>
                  <a:srgbClr val="0070C0"/>
                </a:solidFill>
              </a:rPr>
              <a:t>Udhulede af </a:t>
            </a:r>
            <a:r>
              <a:rPr lang="da-DK" sz="3400" dirty="0" smtClean="0">
                <a:solidFill>
                  <a:srgbClr val="0070C0"/>
                </a:solidFill>
              </a:rPr>
              <a:t>dispensationer</a:t>
            </a:r>
            <a:endParaRPr lang="da-DK" sz="3400" dirty="0" smtClean="0">
              <a:solidFill>
                <a:srgbClr val="0070C0"/>
              </a:solidFill>
            </a:endParaRPr>
          </a:p>
          <a:p>
            <a:r>
              <a:rPr lang="da-DK" sz="3400" dirty="0" smtClean="0">
                <a:solidFill>
                  <a:srgbClr val="0070C0"/>
                </a:solidFill>
              </a:rPr>
              <a:t>Byens kvaliteter svækkes </a:t>
            </a:r>
          </a:p>
          <a:p>
            <a:r>
              <a:rPr lang="da-DK" sz="3400" dirty="0" smtClean="0">
                <a:solidFill>
                  <a:srgbClr val="0070C0"/>
                </a:solidFill>
              </a:rPr>
              <a:t>Følger ikke Kommuneplanens rammer</a:t>
            </a:r>
            <a:endParaRPr lang="da-DK" sz="3400" dirty="0">
              <a:solidFill>
                <a:srgbClr val="0070C0"/>
              </a:solidFill>
            </a:endParaRPr>
          </a:p>
          <a:p>
            <a:r>
              <a:rPr lang="da-DK" sz="3400" dirty="0" smtClean="0">
                <a:solidFill>
                  <a:srgbClr val="0070C0"/>
                </a:solidFill>
              </a:rPr>
              <a:t>Svære/dyre at administrere</a:t>
            </a:r>
          </a:p>
          <a:p>
            <a:endParaRPr lang="da-DK" sz="3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a-DK" sz="3400" b="1" u="sng" dirty="0" smtClean="0">
                <a:solidFill>
                  <a:srgbClr val="0070C0"/>
                </a:solidFill>
              </a:rPr>
              <a:t>Den ny lokalplan 116:</a:t>
            </a:r>
          </a:p>
          <a:p>
            <a:r>
              <a:rPr lang="da-DK" sz="3400" dirty="0" smtClean="0">
                <a:solidFill>
                  <a:srgbClr val="0070C0"/>
                </a:solidFill>
              </a:rPr>
              <a:t>Bevare og styrke Hareskovbys kvaliteter</a:t>
            </a:r>
          </a:p>
          <a:p>
            <a:r>
              <a:rPr lang="da-DK" sz="3400" dirty="0" smtClean="0">
                <a:solidFill>
                  <a:srgbClr val="0070C0"/>
                </a:solidFill>
              </a:rPr>
              <a:t>Understøtte den udvikling vi ønsker de næste årtier</a:t>
            </a:r>
          </a:p>
          <a:p>
            <a:r>
              <a:rPr lang="da-DK" sz="3400" dirty="0" smtClean="0">
                <a:solidFill>
                  <a:srgbClr val="0070C0"/>
                </a:solidFill>
              </a:rPr>
              <a:t>Fælles lokalplan for hele byen</a:t>
            </a:r>
          </a:p>
          <a:p>
            <a:r>
              <a:rPr lang="da-DK" sz="3400" dirty="0" smtClean="0">
                <a:solidFill>
                  <a:srgbClr val="0070C0"/>
                </a:solidFill>
              </a:rPr>
              <a:t>Entydig = lettere at administrere</a:t>
            </a:r>
          </a:p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98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Forarbejdet siden 2002</a:t>
            </a:r>
            <a:endParaRPr lang="da-DK" sz="54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dirty="0" smtClean="0">
                <a:solidFill>
                  <a:srgbClr val="0070C0"/>
                </a:solidFill>
              </a:rPr>
              <a:t>2002 	Brevet fra Værløse Kommune</a:t>
            </a:r>
          </a:p>
          <a:p>
            <a:pPr marL="0" indent="0">
              <a:buNone/>
            </a:pPr>
            <a:r>
              <a:rPr lang="da-DK" sz="2400" dirty="0" smtClean="0">
                <a:solidFill>
                  <a:srgbClr val="0070C0"/>
                </a:solidFill>
              </a:rPr>
              <a:t>2003	Lokalplan 66a vedtages </a:t>
            </a:r>
          </a:p>
          <a:p>
            <a:pPr marL="0" indent="0">
              <a:buNone/>
            </a:pPr>
            <a:r>
              <a:rPr lang="da-DK" sz="2400" dirty="0" smtClean="0">
                <a:solidFill>
                  <a:srgbClr val="0070C0"/>
                </a:solidFill>
              </a:rPr>
              <a:t>2004 	Kommunalreformen i gang</a:t>
            </a:r>
          </a:p>
          <a:p>
            <a:pPr marL="514350" indent="-514350">
              <a:buAutoNum type="arabicPlain" startAt="2009"/>
            </a:pPr>
            <a:r>
              <a:rPr lang="da-DK" sz="2400" dirty="0" smtClean="0">
                <a:solidFill>
                  <a:srgbClr val="0070C0"/>
                </a:solidFill>
              </a:rPr>
              <a:t>   	Samarbejdsaftale - Byråd og Lokalsamfundenes Samvirke</a:t>
            </a:r>
          </a:p>
          <a:p>
            <a:pPr marL="514350" indent="-514350">
              <a:buAutoNum type="arabicPlain" startAt="2009"/>
            </a:pPr>
            <a:r>
              <a:rPr lang="da-DK" sz="2400" dirty="0" smtClean="0">
                <a:solidFill>
                  <a:srgbClr val="0070C0"/>
                </a:solidFill>
              </a:rPr>
              <a:t>   	”Borgerdrevet lokalplanfornyelse ” foreslås </a:t>
            </a:r>
          </a:p>
          <a:p>
            <a:pPr marL="514350" indent="-514350">
              <a:buAutoNum type="arabicPlain" startAt="2011"/>
            </a:pPr>
            <a:r>
              <a:rPr lang="da-DK" sz="2400" dirty="0" smtClean="0">
                <a:solidFill>
                  <a:srgbClr val="0070C0"/>
                </a:solidFill>
              </a:rPr>
              <a:t>  	Workshop ”Hareskovby – Vores by” mv, oplæg </a:t>
            </a:r>
          </a:p>
          <a:p>
            <a:pPr marL="0" indent="0">
              <a:buNone/>
            </a:pPr>
            <a:r>
              <a:rPr lang="da-DK" sz="2400" dirty="0" smtClean="0">
                <a:solidFill>
                  <a:srgbClr val="0070C0"/>
                </a:solidFill>
              </a:rPr>
              <a:t>2013  	</a:t>
            </a:r>
            <a:r>
              <a:rPr lang="da-DK" sz="2400" dirty="0" err="1" smtClean="0">
                <a:solidFill>
                  <a:srgbClr val="0070C0"/>
                </a:solidFill>
              </a:rPr>
              <a:t>Forhøring</a:t>
            </a:r>
            <a:r>
              <a:rPr lang="da-DK" sz="2400" dirty="0" smtClean="0">
                <a:solidFill>
                  <a:srgbClr val="0070C0"/>
                </a:solidFill>
              </a:rPr>
              <a:t> + SAVE-kortlægning</a:t>
            </a:r>
          </a:p>
          <a:p>
            <a:pPr marL="514350" indent="-514350">
              <a:buAutoNum type="arabicPlain" startAt="2014"/>
            </a:pPr>
            <a:r>
              <a:rPr lang="da-DK" sz="2400" dirty="0" smtClean="0">
                <a:solidFill>
                  <a:srgbClr val="0070C0"/>
                </a:solidFill>
              </a:rPr>
              <a:t>  	PLU beslutning om ”lokalplanens principielle indhold”</a:t>
            </a:r>
          </a:p>
          <a:p>
            <a:pPr marL="514350" indent="-514350">
              <a:buAutoNum type="arabicPlain" startAt="2015"/>
            </a:pPr>
            <a:r>
              <a:rPr lang="da-DK" sz="2400" dirty="0" smtClean="0">
                <a:solidFill>
                  <a:srgbClr val="0070C0"/>
                </a:solidFill>
              </a:rPr>
              <a:t>  	Forslag i høring til 8. december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041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Hareskovby - kvaliteter</a:t>
            </a: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9" t="10354" r="31567" b="31429"/>
          <a:stretch/>
        </p:blipFill>
        <p:spPr bwMode="auto">
          <a:xfrm>
            <a:off x="251520" y="1196752"/>
            <a:ext cx="2687847" cy="257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3" t="19498" r="21308" b="47089"/>
          <a:stretch/>
        </p:blipFill>
        <p:spPr bwMode="auto">
          <a:xfrm>
            <a:off x="5868144" y="1196752"/>
            <a:ext cx="3143929" cy="22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0" t="55040" r="21429" b="4055"/>
          <a:stretch/>
        </p:blipFill>
        <p:spPr bwMode="auto">
          <a:xfrm>
            <a:off x="251520" y="4083756"/>
            <a:ext cx="2952328" cy="258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9" t="11367" r="21429" b="41772"/>
          <a:stretch/>
        </p:blipFill>
        <p:spPr bwMode="auto">
          <a:xfrm>
            <a:off x="6444208" y="4077072"/>
            <a:ext cx="2539562" cy="256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9" t="51294" r="21428" b="9319"/>
          <a:stretch/>
        </p:blipFill>
        <p:spPr bwMode="auto">
          <a:xfrm>
            <a:off x="3059833" y="1196752"/>
            <a:ext cx="2677562" cy="226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0" t="31687" r="21429" b="26895"/>
          <a:stretch/>
        </p:blipFill>
        <p:spPr bwMode="auto">
          <a:xfrm>
            <a:off x="3347864" y="4112840"/>
            <a:ext cx="2952328" cy="261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334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err="1" smtClean="0"/>
              <a:t>HMB’s</a:t>
            </a:r>
            <a:r>
              <a:rPr lang="da-DK" sz="3600" b="1" dirty="0" smtClean="0"/>
              <a:t> høringssvar 1. sept. 2013</a:t>
            </a:r>
            <a:endParaRPr lang="da-DK" sz="54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fontScale="92500" lnSpcReduction="10000"/>
          </a:bodyPr>
          <a:lstStyle/>
          <a:p>
            <a:r>
              <a:rPr lang="da-DK" sz="2600" dirty="0" smtClean="0"/>
              <a:t>Én  fælles lokalplan, baseret på nr. 66a</a:t>
            </a:r>
          </a:p>
          <a:p>
            <a:r>
              <a:rPr lang="da-DK" sz="2600" dirty="0" smtClean="0"/>
              <a:t>Kun 1 bolig pr. villagrund</a:t>
            </a:r>
          </a:p>
          <a:p>
            <a:r>
              <a:rPr lang="da-DK" sz="2600" dirty="0" smtClean="0"/>
              <a:t>Søerne sikres: 10 m byggelinje, forbud bådebroer, vedligehold </a:t>
            </a:r>
          </a:p>
          <a:p>
            <a:r>
              <a:rPr lang="da-DK" sz="2600" dirty="0" smtClean="0"/>
              <a:t>Hegning, der sikrer vejenes grønne karakter (som 66a)</a:t>
            </a:r>
          </a:p>
          <a:p>
            <a:r>
              <a:rPr lang="da-DK" sz="2600" dirty="0" smtClean="0"/>
              <a:t>Støjhegn</a:t>
            </a:r>
          </a:p>
          <a:p>
            <a:r>
              <a:rPr lang="da-DK" sz="2600" dirty="0" smtClean="0"/>
              <a:t>Krav til udformning af veje, fortov, kantsten mv</a:t>
            </a:r>
          </a:p>
          <a:p>
            <a:r>
              <a:rPr lang="da-DK" sz="2600" dirty="0" smtClean="0"/>
              <a:t>Carporte trækkes tilbage</a:t>
            </a:r>
          </a:p>
          <a:p>
            <a:r>
              <a:rPr lang="da-DK" sz="2600" dirty="0" smtClean="0"/>
              <a:t>Bevaringsværdige helheder, bygninger, træer, terræn</a:t>
            </a:r>
          </a:p>
          <a:p>
            <a:r>
              <a:rPr lang="da-DK" sz="2600" dirty="0" smtClean="0"/>
              <a:t>Reflekterende tagmaterialer, solcelleanlæg, paraboler</a:t>
            </a:r>
            <a:endParaRPr lang="da-DK" sz="2600" dirty="0"/>
          </a:p>
          <a:p>
            <a:r>
              <a:rPr lang="da-DK" sz="2600" dirty="0" smtClean="0"/>
              <a:t>Ikke ny </a:t>
            </a:r>
            <a:r>
              <a:rPr lang="da-DK" sz="2600" dirty="0"/>
              <a:t>tæt-lav uden ny særskilt lokalplan</a:t>
            </a:r>
          </a:p>
          <a:p>
            <a:r>
              <a:rPr lang="da-DK" sz="2600" dirty="0"/>
              <a:t>Centerområde med større tæthed bevares</a:t>
            </a:r>
          </a:p>
          <a:p>
            <a:r>
              <a:rPr lang="da-DK" sz="2600" dirty="0" smtClean="0"/>
              <a:t>Ikke </a:t>
            </a:r>
            <a:r>
              <a:rPr lang="da-DK" sz="2600" dirty="0"/>
              <a:t>fortætning i villaområdet</a:t>
            </a:r>
          </a:p>
          <a:p>
            <a:pPr marL="0" indent="0">
              <a:buNone/>
            </a:pPr>
            <a:endParaRPr lang="da-DK" sz="2400" dirty="0" smtClean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6940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Forslagets opbygning</a:t>
            </a:r>
            <a:endParaRPr lang="da-DK" sz="54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62500" lnSpcReduction="20000"/>
          </a:bodyPr>
          <a:lstStyle/>
          <a:p>
            <a:r>
              <a:rPr lang="da-DK" dirty="0" smtClean="0"/>
              <a:t>Præampel</a:t>
            </a:r>
          </a:p>
          <a:p>
            <a:r>
              <a:rPr lang="da-DK" dirty="0" smtClean="0"/>
              <a:t>Lokalplanbestemmelserne</a:t>
            </a:r>
            <a:r>
              <a:rPr lang="da-DK" dirty="0"/>
              <a:t>, bl.a</a:t>
            </a:r>
            <a:r>
              <a:rPr lang="da-DK" dirty="0" smtClean="0"/>
              <a:t>.:</a:t>
            </a:r>
            <a:br>
              <a:rPr lang="da-DK" dirty="0" smtClean="0"/>
            </a:br>
            <a:endParaRPr lang="da-DK" dirty="0"/>
          </a:p>
          <a:p>
            <a:pPr marL="457200" lvl="1" indent="0">
              <a:buNone/>
            </a:pPr>
            <a:r>
              <a:rPr lang="da-DK" dirty="0" smtClean="0"/>
              <a:t>§1  	Formål</a:t>
            </a:r>
          </a:p>
          <a:p>
            <a:pPr marL="457200" lvl="1" indent="0">
              <a:buNone/>
            </a:pPr>
            <a:r>
              <a:rPr lang="da-DK" dirty="0" smtClean="0"/>
              <a:t>§3  	Områdets anvendelse</a:t>
            </a:r>
          </a:p>
          <a:p>
            <a:pPr marL="457200" lvl="1" indent="0">
              <a:buNone/>
            </a:pPr>
            <a:r>
              <a:rPr lang="da-DK" dirty="0" smtClean="0"/>
              <a:t>§4  	Udstykning</a:t>
            </a:r>
            <a:endParaRPr lang="da-DK" dirty="0"/>
          </a:p>
          <a:p>
            <a:pPr marL="457200" lvl="1" indent="0">
              <a:buNone/>
            </a:pPr>
            <a:r>
              <a:rPr lang="da-DK" dirty="0" smtClean="0"/>
              <a:t>§5  	Vejforhold og parkering</a:t>
            </a:r>
          </a:p>
          <a:p>
            <a:pPr marL="457200" lvl="1" indent="0">
              <a:buNone/>
            </a:pPr>
            <a:r>
              <a:rPr lang="da-DK" dirty="0" smtClean="0"/>
              <a:t>§6  	Ledningsanlæg</a:t>
            </a:r>
          </a:p>
          <a:p>
            <a:pPr marL="457200" lvl="1" indent="0">
              <a:buNone/>
            </a:pPr>
            <a:r>
              <a:rPr lang="da-DK" dirty="0" smtClean="0"/>
              <a:t>§7  	Bebyggelsens omfang og placering</a:t>
            </a:r>
          </a:p>
          <a:p>
            <a:pPr marL="457200" lvl="1" indent="0">
              <a:buNone/>
            </a:pPr>
            <a:r>
              <a:rPr lang="da-DK" dirty="0" smtClean="0"/>
              <a:t>§8  	Bebyggelsens ydre fremtræden</a:t>
            </a:r>
          </a:p>
          <a:p>
            <a:pPr marL="457200" lvl="1" indent="0">
              <a:buNone/>
            </a:pPr>
            <a:r>
              <a:rPr lang="da-DK" dirty="0" smtClean="0"/>
              <a:t>§9    	Bevaringsværdig bebyggelse</a:t>
            </a:r>
          </a:p>
          <a:p>
            <a:pPr marL="457200" lvl="1" indent="0">
              <a:buNone/>
            </a:pPr>
            <a:r>
              <a:rPr lang="da-DK" dirty="0" smtClean="0"/>
              <a:t>§10	Ubebyggede arealer og beplantning</a:t>
            </a:r>
          </a:p>
          <a:p>
            <a:pPr marL="457200" lvl="1" indent="0">
              <a:buNone/>
            </a:pPr>
            <a:r>
              <a:rPr lang="da-DK" dirty="0" smtClean="0"/>
              <a:t>§11 	Belysning og skiltning</a:t>
            </a:r>
          </a:p>
          <a:p>
            <a:pPr marL="457200" lvl="1" indent="0">
              <a:buNone/>
            </a:pPr>
            <a:r>
              <a:rPr lang="da-DK" dirty="0" smtClean="0"/>
              <a:t>§14 	Retsvirkning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Kort 1 – 7</a:t>
            </a:r>
          </a:p>
          <a:p>
            <a:r>
              <a:rPr lang="da-DK" dirty="0" smtClean="0"/>
              <a:t>Redegørelsen</a:t>
            </a:r>
          </a:p>
          <a:p>
            <a:r>
              <a:rPr lang="da-DK" dirty="0" smtClean="0"/>
              <a:t>Miljøvurdering, Kommuneplantillæg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7" t="7341" r="33403" b="6250"/>
          <a:stretch/>
        </p:blipFill>
        <p:spPr bwMode="auto">
          <a:xfrm>
            <a:off x="5076056" y="1124744"/>
            <a:ext cx="3710271" cy="52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1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 smtClean="0"/>
              <a:t>§1 Lokalplanens formål</a:t>
            </a:r>
            <a:endParaRPr lang="da-DK" sz="54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5328592"/>
          </a:xfrm>
        </p:spPr>
        <p:txBody>
          <a:bodyPr>
            <a:noAutofit/>
          </a:bodyPr>
          <a:lstStyle/>
          <a:p>
            <a:r>
              <a:rPr lang="da-DK" sz="2000" dirty="0" smtClean="0"/>
              <a:t>at </a:t>
            </a:r>
            <a:r>
              <a:rPr lang="da-DK" sz="2000" dirty="0"/>
              <a:t>fastlægge bestemmelser, der </a:t>
            </a:r>
            <a:r>
              <a:rPr lang="da-DK" sz="2000" dirty="0">
                <a:solidFill>
                  <a:srgbClr val="00B0F0"/>
                </a:solidFill>
              </a:rPr>
              <a:t>fastholder </a:t>
            </a:r>
            <a:r>
              <a:rPr lang="da-DK" sz="2000" dirty="0" smtClean="0">
                <a:solidFill>
                  <a:srgbClr val="00B0F0"/>
                </a:solidFill>
              </a:rPr>
              <a:t>Hareskovbys særpræg</a:t>
            </a:r>
            <a:r>
              <a:rPr lang="da-DK" sz="2000" dirty="0" smtClean="0"/>
              <a:t> </a:t>
            </a:r>
            <a:r>
              <a:rPr lang="da-DK" sz="2000" dirty="0"/>
              <a:t>og understøtter </a:t>
            </a:r>
            <a:r>
              <a:rPr lang="da-DK" sz="2000" dirty="0" smtClean="0"/>
              <a:t>områdets bebyggelsesstruktur </a:t>
            </a:r>
            <a:r>
              <a:rPr lang="da-DK" sz="2000" dirty="0">
                <a:solidFill>
                  <a:srgbClr val="00B0F0"/>
                </a:solidFill>
              </a:rPr>
              <a:t>og karakter af åben, </a:t>
            </a:r>
            <a:r>
              <a:rPr lang="da-DK" sz="2000" dirty="0" smtClean="0">
                <a:solidFill>
                  <a:srgbClr val="00B0F0"/>
                </a:solidFill>
              </a:rPr>
              <a:t>grønt villakvarter </a:t>
            </a:r>
            <a:r>
              <a:rPr lang="da-DK" sz="2000" dirty="0">
                <a:solidFill>
                  <a:srgbClr val="00B0F0"/>
                </a:solidFill>
              </a:rPr>
              <a:t>med relativt store grunde </a:t>
            </a:r>
            <a:r>
              <a:rPr lang="da-DK" sz="2000" dirty="0" smtClean="0">
                <a:solidFill>
                  <a:srgbClr val="00B0F0"/>
                </a:solidFill>
              </a:rPr>
              <a:t>afgrænset af </a:t>
            </a:r>
            <a:r>
              <a:rPr lang="da-DK" sz="2000" dirty="0">
                <a:solidFill>
                  <a:srgbClr val="00B0F0"/>
                </a:solidFill>
              </a:rPr>
              <a:t>levende hegn, </a:t>
            </a:r>
            <a:r>
              <a:rPr lang="da-DK" sz="2000" dirty="0" err="1">
                <a:solidFill>
                  <a:srgbClr val="00B0F0"/>
                </a:solidFill>
              </a:rPr>
              <a:t>begrønnede</a:t>
            </a:r>
            <a:r>
              <a:rPr lang="da-DK" sz="2000" dirty="0">
                <a:solidFill>
                  <a:srgbClr val="00B0F0"/>
                </a:solidFill>
              </a:rPr>
              <a:t> veje og </a:t>
            </a:r>
            <a:r>
              <a:rPr lang="da-DK" sz="2000" dirty="0" smtClean="0">
                <a:solidFill>
                  <a:srgbClr val="00B0F0"/>
                </a:solidFill>
              </a:rPr>
              <a:t>mange små </a:t>
            </a:r>
            <a:r>
              <a:rPr lang="da-DK" sz="2000" dirty="0">
                <a:solidFill>
                  <a:srgbClr val="00B0F0"/>
                </a:solidFill>
              </a:rPr>
              <a:t>søer</a:t>
            </a:r>
            <a:r>
              <a:rPr lang="da-DK" sz="2000" dirty="0" smtClean="0">
                <a:solidFill>
                  <a:srgbClr val="00B0F0"/>
                </a:solidFill>
              </a:rPr>
              <a:t>,</a:t>
            </a:r>
            <a:br>
              <a:rPr lang="da-DK" sz="2000" dirty="0" smtClean="0">
                <a:solidFill>
                  <a:srgbClr val="00B0F0"/>
                </a:solidFill>
              </a:rPr>
            </a:br>
            <a:endParaRPr lang="da-DK" sz="2000" dirty="0">
              <a:solidFill>
                <a:srgbClr val="00B0F0"/>
              </a:solidFill>
            </a:endParaRPr>
          </a:p>
          <a:p>
            <a:r>
              <a:rPr lang="da-DK" sz="2000" dirty="0"/>
              <a:t>at fastlægge lokalplanområdets </a:t>
            </a:r>
            <a:r>
              <a:rPr lang="da-DK" sz="2000" dirty="0" smtClean="0">
                <a:solidFill>
                  <a:srgbClr val="00B0F0"/>
                </a:solidFill>
              </a:rPr>
              <a:t>anvendelse</a:t>
            </a:r>
            <a:r>
              <a:rPr lang="da-DK" sz="2000" dirty="0" smtClean="0"/>
              <a:t>,</a:t>
            </a:r>
            <a:endParaRPr lang="da-DK" sz="2000" dirty="0"/>
          </a:p>
          <a:p>
            <a:r>
              <a:rPr lang="da-DK" sz="2000" dirty="0" smtClean="0"/>
              <a:t>at </a:t>
            </a:r>
            <a:r>
              <a:rPr lang="da-DK" sz="2000" dirty="0"/>
              <a:t>udpege </a:t>
            </a:r>
            <a:r>
              <a:rPr lang="da-DK" sz="2000" dirty="0">
                <a:solidFill>
                  <a:srgbClr val="00B0F0"/>
                </a:solidFill>
              </a:rPr>
              <a:t>bevaringsværdige bygninger og træer</a:t>
            </a:r>
            <a:r>
              <a:rPr lang="da-DK" sz="2000" dirty="0" smtClean="0"/>
              <a:t>,</a:t>
            </a:r>
            <a:endParaRPr lang="da-DK" sz="2000" dirty="0"/>
          </a:p>
          <a:p>
            <a:r>
              <a:rPr lang="da-DK" sz="2000" dirty="0"/>
              <a:t>at </a:t>
            </a:r>
            <a:r>
              <a:rPr lang="da-DK" sz="2000" dirty="0">
                <a:solidFill>
                  <a:srgbClr val="00B0F0"/>
                </a:solidFill>
              </a:rPr>
              <a:t>begrænse det bebyggede areal </a:t>
            </a:r>
            <a:r>
              <a:rPr lang="da-DK" sz="2000" dirty="0"/>
              <a:t>på alle </a:t>
            </a:r>
            <a:r>
              <a:rPr lang="da-DK" sz="2000" dirty="0" smtClean="0"/>
              <a:t>ejendomme, der </a:t>
            </a:r>
            <a:r>
              <a:rPr lang="da-DK" sz="2000" dirty="0"/>
              <a:t>udlægges til åben lav </a:t>
            </a:r>
            <a:r>
              <a:rPr lang="da-DK" sz="2000" dirty="0" smtClean="0"/>
              <a:t>boligbebyggelse og </a:t>
            </a:r>
            <a:r>
              <a:rPr lang="da-DK" sz="2000" dirty="0"/>
              <a:t>at sikre, at bebyggelsens større </a:t>
            </a:r>
            <a:r>
              <a:rPr lang="da-DK" sz="2000" dirty="0" smtClean="0"/>
              <a:t>bygninger holdes </a:t>
            </a:r>
            <a:r>
              <a:rPr lang="da-DK" sz="2000" dirty="0"/>
              <a:t>samlet på grunden</a:t>
            </a:r>
            <a:r>
              <a:rPr lang="da-DK" sz="2000" dirty="0" smtClean="0"/>
              <a:t>,</a:t>
            </a:r>
            <a:endParaRPr lang="da-DK" sz="2000" dirty="0"/>
          </a:p>
          <a:p>
            <a:r>
              <a:rPr lang="da-DK" sz="2000" dirty="0"/>
              <a:t>at sikre, at der på ejendommene, der </a:t>
            </a:r>
            <a:r>
              <a:rPr lang="da-DK" sz="2000" dirty="0" smtClean="0"/>
              <a:t>udlægges til </a:t>
            </a:r>
            <a:r>
              <a:rPr lang="da-DK" sz="2000" dirty="0"/>
              <a:t>åben lav boligbebyggelse, kun etableres </a:t>
            </a:r>
            <a:r>
              <a:rPr lang="da-DK" sz="2000" dirty="0" smtClean="0">
                <a:solidFill>
                  <a:srgbClr val="00B0F0"/>
                </a:solidFill>
              </a:rPr>
              <a:t>én bolig </a:t>
            </a:r>
            <a:r>
              <a:rPr lang="da-DK" sz="2000" dirty="0"/>
              <a:t>per ejendom, og at den enkelte </a:t>
            </a:r>
            <a:r>
              <a:rPr lang="da-DK" sz="2000" dirty="0" smtClean="0"/>
              <a:t>ejendom også </a:t>
            </a:r>
            <a:r>
              <a:rPr lang="da-DK" sz="2000" dirty="0"/>
              <a:t>fysisk fremtræder med kun én bolig</a:t>
            </a:r>
            <a:r>
              <a:rPr lang="da-DK" sz="2000" dirty="0" smtClean="0"/>
              <a:t>,</a:t>
            </a:r>
            <a:endParaRPr lang="da-DK" sz="2000" dirty="0"/>
          </a:p>
          <a:p>
            <a:r>
              <a:rPr lang="da-DK" sz="2000" dirty="0"/>
              <a:t>at regulere omfanget af bebyggelse på </a:t>
            </a:r>
            <a:r>
              <a:rPr lang="da-DK" sz="2000" dirty="0" smtClean="0"/>
              <a:t>ejendomme fastlagt </a:t>
            </a:r>
            <a:r>
              <a:rPr lang="da-DK" sz="2000" dirty="0"/>
              <a:t>til offentlige formål.</a:t>
            </a:r>
            <a:endParaRPr lang="da-DK" sz="2000" dirty="0" smtClean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4824536" cy="365125"/>
          </a:xfrm>
        </p:spPr>
        <p:txBody>
          <a:bodyPr/>
          <a:lstStyle/>
          <a:p>
            <a:r>
              <a:rPr lang="da-DK" dirty="0" smtClean="0"/>
              <a:t>Hareskovby Medborgerforening - 24. november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2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2416</Words>
  <Application>Microsoft Office PowerPoint</Application>
  <PresentationFormat>On-screen Show (4:3)</PresentationFormat>
  <Paragraphs>322</Paragraphs>
  <Slides>32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Kontortema</vt:lpstr>
      <vt:lpstr>Gennemgang af forslag til Ny lokalplan for Hareskovby</vt:lpstr>
      <vt:lpstr>Forslag til ny lokalplan for Hareskovby</vt:lpstr>
      <vt:lpstr>Hvorfor en lokalplan?</vt:lpstr>
      <vt:lpstr>Hvorfor en NY lokalplan?</vt:lpstr>
      <vt:lpstr>Forarbejdet siden 2002</vt:lpstr>
      <vt:lpstr>Hareskovby - kvaliteter</vt:lpstr>
      <vt:lpstr>HMB’s høringssvar 1. sept. 2013</vt:lpstr>
      <vt:lpstr>Forslagets opbygning</vt:lpstr>
      <vt:lpstr>§1 Lokalplanens formål</vt:lpstr>
      <vt:lpstr>§2+3 Afgrænsning, status og anvendelse</vt:lpstr>
      <vt:lpstr>§3 Områdets anvendelse</vt:lpstr>
      <vt:lpstr>§4 Udstykning og lignende</vt:lpstr>
      <vt:lpstr>§5 Vejforhold</vt:lpstr>
      <vt:lpstr>§5 Vejforhold</vt:lpstr>
      <vt:lpstr>§5 Vejforhold</vt:lpstr>
      <vt:lpstr>§5 Vejforhold og §6 Ledningsanlæg</vt:lpstr>
      <vt:lpstr>§7 Bebyggelsens omfang og placering</vt:lpstr>
      <vt:lpstr>§7 Bebyggelsens omfang og placering</vt:lpstr>
      <vt:lpstr>§8 Bebyggelsens ydre fremtræden</vt:lpstr>
      <vt:lpstr>§9 Bevaringsværdig bebyggelse</vt:lpstr>
      <vt:lpstr>§9 Bevaringsværdig bebyggelse</vt:lpstr>
      <vt:lpstr>§9 Bevaringsværdig bebyggelse</vt:lpstr>
      <vt:lpstr>§10 Ubebyggede arealer og beplantning</vt:lpstr>
      <vt:lpstr>§10 Ubebyggede arealer og beplantning</vt:lpstr>
      <vt:lpstr>§10 Ubebyggede arealer og beplantning</vt:lpstr>
      <vt:lpstr>§10 Ubebyggede arealer og beplantning</vt:lpstr>
      <vt:lpstr>§10 Ubebyggede arealer og beplantning</vt:lpstr>
      <vt:lpstr>§10 Ubebyggede arealer og beplantning</vt:lpstr>
      <vt:lpstr>§11 Belysning og skiltning</vt:lpstr>
      <vt:lpstr>§14 Lokalplanens retsvirkninger</vt:lpstr>
      <vt:lpstr>Mangler og forbedringsmuligheder?</vt:lpstr>
      <vt:lpstr>Det videre forløb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Gennemgang af forslag til Ny lokalplan for Hareskovby</dc:title>
  <dc:creator>Anders</dc:creator>
  <cp:lastModifiedBy>arj</cp:lastModifiedBy>
  <cp:revision>53</cp:revision>
  <dcterms:created xsi:type="dcterms:W3CDTF">2015-11-20T22:41:59Z</dcterms:created>
  <dcterms:modified xsi:type="dcterms:W3CDTF">2015-11-24T12:53:12Z</dcterms:modified>
</cp:coreProperties>
</file>